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6735"/>
  </p:normalViewPr>
  <p:slideViewPr>
    <p:cSldViewPr snapToGrid="0">
      <p:cViewPr varScale="1">
        <p:scale>
          <a:sx n="129" d="100"/>
          <a:sy n="129" d="100"/>
        </p:scale>
        <p:origin x="1704" y="184"/>
      </p:cViewPr>
      <p:guideLst>
        <p:guide orient="horz" pos="1620"/>
        <p:guide pos="2880"/>
      </p:guideLst>
    </p:cSldViewPr>
  </p:slideViewPr>
  <p:outlineViewPr>
    <p:cViewPr>
      <p:scale>
        <a:sx n="33" d="100"/>
        <a:sy n="33" d="100"/>
      </p:scale>
      <p:origin x="0" y="-108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912662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767ae5b9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767ae5b9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100"/>
              <a:buFont typeface="Arial"/>
              <a:buNone/>
            </a:pPr>
            <a:r>
              <a:rPr lang="en" sz="1200">
                <a:solidFill>
                  <a:schemeClr val="dk1"/>
                </a:solidFill>
              </a:rPr>
              <a:t>Change is then prohibited; Athletes and other sport organization personnel should utilize their status both outside and within the sphere of athletics for the betterment of society challenging previous research which suggest using their status ONLY OUTSIDE of the sphere of athletics.</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a476518e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a476518e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highlight>
                  <a:srgbClr val="FFFFFF"/>
                </a:highlight>
              </a:rPr>
              <a:t>As a result, the National Basketball Association (N.B.A.) announced that it had fined Westbrook $25,000 “for directing profanity and threatening language to a fan.”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a476518e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a476518e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333333"/>
                </a:solidFill>
                <a:highlight>
                  <a:schemeClr val="lt1"/>
                </a:highlight>
              </a:rPr>
              <a:t>As a result, the National Basketball Association (N.B.A.) announced that it had fined Westbrook $25,000 “for directing profanity and threatening language to a fan.”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762bfc13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762bfc13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222222"/>
                </a:solidFill>
                <a:highlight>
                  <a:srgbClr val="FFFFFF"/>
                </a:highlight>
              </a:rPr>
              <a:t>the capacity or ability to direct or influence the behavior of others or the course of events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a476518e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a476518e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800"/>
              </a:spcBef>
              <a:spcAft>
                <a:spcPts val="0"/>
              </a:spcAft>
              <a:buClr>
                <a:schemeClr val="dk1"/>
              </a:buClr>
              <a:buSzPts val="1200"/>
              <a:buAutoNum type="arabicPeriod"/>
            </a:pPr>
            <a:r>
              <a:rPr lang="en" sz="1200">
                <a:solidFill>
                  <a:schemeClr val="dk1"/>
                </a:solidFill>
              </a:rPr>
              <a:t>Devaluing the mind and intellectualism in general.</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Leading to constructs of racial identity despair and hopelessness.</a:t>
            </a: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745dc1246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745dc124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Hofstede's Power Distance Index (PDI)- </a:t>
            </a:r>
            <a:r>
              <a:rPr lang="en" sz="1200">
                <a:solidFill>
                  <a:srgbClr val="333333"/>
                </a:solidFill>
              </a:rPr>
              <a:t>The degree of inequality that exists – and is accepted – between people with and without power.</a:t>
            </a:r>
            <a:endParaRPr sz="1200">
              <a:solidFill>
                <a:srgbClr val="333333"/>
              </a:solidFill>
            </a:endParaRPr>
          </a:p>
          <a:p>
            <a:pPr marL="0" lvl="0" indent="0" algn="l" rtl="0">
              <a:spcBef>
                <a:spcPts val="0"/>
              </a:spcBef>
              <a:spcAft>
                <a:spcPts val="0"/>
              </a:spcAft>
              <a:buNone/>
            </a:pPr>
            <a:endParaRPr sz="1200">
              <a:solidFill>
                <a:srgbClr val="333333"/>
              </a:solidFill>
            </a:endParaRPr>
          </a:p>
          <a:p>
            <a:pPr marL="0" lvl="0" indent="0" algn="l" rtl="0">
              <a:lnSpc>
                <a:spcPct val="122000"/>
              </a:lnSpc>
              <a:spcBef>
                <a:spcPts val="0"/>
              </a:spcBef>
              <a:spcAft>
                <a:spcPts val="0"/>
              </a:spcAft>
              <a:buNone/>
            </a:pPr>
            <a:r>
              <a:rPr lang="en" sz="1200">
                <a:solidFill>
                  <a:srgbClr val="333333"/>
                </a:solidFill>
              </a:rPr>
              <a:t>-A high PDI score indicates that a society accepts an unequal, hierarchical distribution of power, and that people understand "their place" in the system. </a:t>
            </a:r>
            <a:endParaRPr sz="1200">
              <a:solidFill>
                <a:srgbClr val="333333"/>
              </a:solidFill>
            </a:endParaRPr>
          </a:p>
          <a:p>
            <a:pPr marL="0" lvl="0" indent="0" algn="l" rtl="0">
              <a:lnSpc>
                <a:spcPct val="122000"/>
              </a:lnSpc>
              <a:spcBef>
                <a:spcPts val="1200"/>
              </a:spcBef>
              <a:spcAft>
                <a:spcPts val="0"/>
              </a:spcAft>
              <a:buClr>
                <a:schemeClr val="dk1"/>
              </a:buClr>
              <a:buSzPts val="1100"/>
              <a:buFont typeface="Arial"/>
              <a:buNone/>
            </a:pPr>
            <a:r>
              <a:rPr lang="en" sz="1200">
                <a:solidFill>
                  <a:srgbClr val="333333"/>
                </a:solidFill>
              </a:rPr>
              <a:t>-A low PDI score means that power is shared and is widely dispersed, and that society members do not accept situations where power is distributed unequally.</a:t>
            </a:r>
            <a:endParaRPr sz="1200">
              <a:solidFill>
                <a:srgbClr val="333333"/>
              </a:solidFill>
            </a:endParaRPr>
          </a:p>
          <a:p>
            <a:pPr marL="0" lvl="0" indent="0" algn="l" rtl="0">
              <a:lnSpc>
                <a:spcPct val="115000"/>
              </a:lnSpc>
              <a:spcBef>
                <a:spcPts val="1200"/>
              </a:spcBef>
              <a:spcAft>
                <a:spcPts val="0"/>
              </a:spcAft>
              <a:buClr>
                <a:schemeClr val="dk1"/>
              </a:buClr>
              <a:buSzPts val="1100"/>
              <a:buFont typeface="Arial"/>
              <a:buNone/>
            </a:pPr>
            <a:endParaRPr sz="1250">
              <a:solidFill>
                <a:srgbClr val="333333"/>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762bfc13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762bfc13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222222"/>
                </a:solidFill>
                <a:highlight>
                  <a:srgbClr val="FFFFFF"/>
                </a:highlight>
              </a:rPr>
              <a:t>T</a:t>
            </a:r>
            <a:r>
              <a:rPr lang="en" dirty="0">
                <a:solidFill>
                  <a:srgbClr val="222222"/>
                </a:solidFill>
                <a:highlight>
                  <a:srgbClr val="FFFFFF"/>
                </a:highlight>
              </a:rPr>
              <a:t>he capacity to have an effect on the character, development, or behavior of someone or something, or the effect itself.</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a476518e6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a476518e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800"/>
              </a:spcBef>
              <a:spcAft>
                <a:spcPts val="0"/>
              </a:spcAft>
              <a:buNone/>
            </a:pP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a476518e6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a476518e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800"/>
              </a:spcBef>
              <a:spcAft>
                <a:spcPts val="0"/>
              </a:spcAft>
              <a:buNone/>
            </a:pPr>
            <a:r>
              <a:rPr lang="en" sz="1200">
                <a:solidFill>
                  <a:schemeClr val="dk1"/>
                </a:solidFill>
              </a:rPr>
              <a:t>Researcher and sociologist </a:t>
            </a:r>
            <a:r>
              <a:rPr lang="en" sz="1200"/>
              <a:t>on position of American Africans in sports in the United States Harry Edwards identifies this concept as the “Plantation System.”</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762bfc13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762bfc13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chemeClr val="accent1"/>
              </a:buClr>
              <a:buSzPts val="1100"/>
              <a:buFont typeface="Arial"/>
              <a:buNone/>
              <a:tabLst/>
              <a:defRPr/>
            </a:pPr>
            <a:r>
              <a:rPr lang="en" sz="1400" dirty="0"/>
              <a:t>^</a:t>
            </a:r>
            <a:r>
              <a:rPr lang="en-US" sz="1400" dirty="0">
                <a:latin typeface="Times New Roman"/>
                <a:ea typeface="Times New Roman"/>
                <a:cs typeface="Times New Roman"/>
                <a:sym typeface="Times New Roman"/>
              </a:rPr>
              <a:t>Revise punishment strategies to ensure equality in punishment, fines and/or suspensions from a multicultural lens.</a:t>
            </a:r>
          </a:p>
          <a:p>
            <a:pPr marL="76200" lvl="0" indent="0" algn="l" rtl="0">
              <a:spcBef>
                <a:spcPts val="800"/>
              </a:spcBef>
              <a:spcAft>
                <a:spcPts val="0"/>
              </a:spcAft>
              <a:buSzPts val="2400"/>
              <a:buNone/>
            </a:pPr>
            <a:r>
              <a:rPr lang="en-US" sz="1400" dirty="0">
                <a:latin typeface="Times New Roman"/>
                <a:ea typeface="Times New Roman"/>
                <a:cs typeface="Times New Roman"/>
                <a:sym typeface="Times New Roman"/>
              </a:rPr>
              <a:t>^ Encourage and promote counselor engagement with Black athletes experiencing racism in sport.</a:t>
            </a:r>
          </a:p>
          <a:p>
            <a:pPr marL="158750" lvl="0" indent="0" algn="l" rtl="0">
              <a:spcBef>
                <a:spcPts val="0"/>
              </a:spcBef>
              <a:spcAft>
                <a:spcPts val="0"/>
              </a:spcAft>
              <a:buClr>
                <a:schemeClr val="accent1"/>
              </a:buClr>
              <a:buSzPts val="1100"/>
              <a:buNone/>
            </a:pPr>
            <a:endParaRPr lang="en" sz="1400" dirty="0"/>
          </a:p>
          <a:p>
            <a:pPr marL="158750" lvl="0" indent="0" algn="l" rtl="0">
              <a:spcBef>
                <a:spcPts val="0"/>
              </a:spcBef>
              <a:spcAft>
                <a:spcPts val="0"/>
              </a:spcAft>
              <a:buClr>
                <a:schemeClr val="accent1"/>
              </a:buClr>
              <a:buSzPts val="1100"/>
              <a:buNone/>
            </a:pPr>
            <a:endParaRPr lang="en" sz="1400" dirty="0"/>
          </a:p>
          <a:p>
            <a:pPr marL="158750" lvl="0" indent="0" algn="l" rtl="0">
              <a:spcBef>
                <a:spcPts val="0"/>
              </a:spcBef>
              <a:spcAft>
                <a:spcPts val="0"/>
              </a:spcAft>
              <a:buClr>
                <a:schemeClr val="accent1"/>
              </a:buClr>
              <a:buSzPts val="1100"/>
              <a:buNone/>
            </a:pPr>
            <a:r>
              <a:rPr lang="en" sz="1400" dirty="0"/>
              <a:t>X    In</a:t>
            </a:r>
            <a:r>
              <a:rPr lang="en" sz="1200" dirty="0"/>
              <a:t>creased fines and punishments shelters cultural sensitivity- Instead of trying to understand behaviors or verbiage from a cultural perspective, the Black athlete or punishee is punished for the punisher’s perspective of a behavior or </a:t>
            </a:r>
            <a:r>
              <a:rPr lang="en-US" sz="1200" dirty="0"/>
              <a:t>verbal response</a:t>
            </a:r>
            <a:r>
              <a:rPr lang="en" sz="1200" dirty="0"/>
              <a:t>.</a:t>
            </a:r>
            <a:endParaRPr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745dc1246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745dc124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767ae5b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767ae5b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en" sz="1200">
                <a:solidFill>
                  <a:schemeClr val="dk1"/>
                </a:solidFill>
              </a:rPr>
              <a:t>Leading to more thorough research findings contributing to the promotion of inclusive sports spaces.</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1657b756a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1657b756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1657b756a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1657b756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745dc124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745dc124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745dc124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745dc124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a:solidFill>
                  <a:srgbClr val="222222"/>
                </a:solidFill>
                <a:highlight>
                  <a:srgbClr val="FFFFFF"/>
                </a:highlight>
              </a:rPr>
              <a:t>Prejudice, discrimination, or antagonism directed against someone of a different race based on the belief that one's own race is superior.</a:t>
            </a:r>
            <a:endParaRPr sz="1200">
              <a:solidFill>
                <a:srgbClr val="222222"/>
              </a:solidFill>
              <a:highlight>
                <a:srgbClr val="FFFFFF"/>
              </a:highlight>
            </a:endParaRPr>
          </a:p>
          <a:p>
            <a:pPr marL="0" lvl="0" indent="0" algn="ctr" rtl="0">
              <a:spcBef>
                <a:spcPts val="0"/>
              </a:spcBef>
              <a:spcAft>
                <a:spcPts val="0"/>
              </a:spcAft>
              <a:buClr>
                <a:schemeClr val="dk1"/>
              </a:buClr>
              <a:buSzPts val="1100"/>
              <a:buFont typeface="Arial"/>
              <a:buNone/>
            </a:pPr>
            <a:endParaRPr sz="1200">
              <a:solidFill>
                <a:srgbClr val="222222"/>
              </a:solidFill>
              <a:highlight>
                <a:srgbClr val="FFFFFF"/>
              </a:highlight>
            </a:endParaRPr>
          </a:p>
          <a:p>
            <a:pPr marL="0" lvl="0" indent="0" algn="ctr" rtl="0">
              <a:spcBef>
                <a:spcPts val="0"/>
              </a:spcBef>
              <a:spcAft>
                <a:spcPts val="0"/>
              </a:spcAft>
              <a:buClr>
                <a:schemeClr val="dk1"/>
              </a:buClr>
              <a:buSzPts val="1100"/>
              <a:buFont typeface="Arial"/>
              <a:buNone/>
            </a:pPr>
            <a:r>
              <a:rPr lang="en" sz="1200">
                <a:solidFill>
                  <a:srgbClr val="222222"/>
                </a:solidFill>
                <a:highlight>
                  <a:srgbClr val="FFFFFF"/>
                </a:highlight>
              </a:rPr>
              <a:t>In simpler terms, </a:t>
            </a:r>
            <a:r>
              <a:rPr lang="en" sz="1200" b="1">
                <a:solidFill>
                  <a:srgbClr val="222222"/>
                </a:solidFill>
                <a:highlight>
                  <a:srgbClr val="FFFFFF"/>
                </a:highlight>
              </a:rPr>
              <a:t>Racism</a:t>
            </a:r>
            <a:r>
              <a:rPr lang="en" sz="1200">
                <a:solidFill>
                  <a:srgbClr val="222222"/>
                </a:solidFill>
                <a:highlight>
                  <a:srgbClr val="FFFFFF"/>
                </a:highlight>
              </a:rPr>
              <a:t> is the belief that some races are better than others, and the actions that can happen from those beliefs.</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9fb0c77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9fb0c77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Talking notes:</a:t>
            </a:r>
            <a:endParaRPr/>
          </a:p>
          <a:p>
            <a:pPr marL="0" lvl="0" indent="0" algn="l" rtl="0">
              <a:spcBef>
                <a:spcPts val="0"/>
              </a:spcBef>
              <a:spcAft>
                <a:spcPts val="0"/>
              </a:spcAft>
              <a:buNone/>
            </a:pPr>
            <a:endParaRPr/>
          </a:p>
          <a:p>
            <a:pPr marL="0" lvl="0" indent="0" algn="l" rtl="0">
              <a:spcBef>
                <a:spcPts val="0"/>
              </a:spcBef>
              <a:spcAft>
                <a:spcPts val="0"/>
              </a:spcAft>
              <a:buNone/>
            </a:pPr>
            <a:r>
              <a:rPr lang="en"/>
              <a:t>Create a picture of a sporting event… professional or personal… there is cheering, good environment, joyful, tell players good job regardless of win, still root for team regardless of win or loss.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a476518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a476518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Therefore we must ask ourselves, what makes racism deviant</a:t>
            </a:r>
            <a:r>
              <a:rPr lang="en-US" dirty="0"/>
              <a:t>?</a:t>
            </a:r>
          </a:p>
          <a:p>
            <a:pPr marL="0" lvl="0" indent="0" algn="l" rtl="0">
              <a:spcBef>
                <a:spcPts val="0"/>
              </a:spcBef>
              <a:spcAft>
                <a:spcPts val="0"/>
              </a:spcAft>
              <a:buNone/>
            </a:pPr>
            <a:r>
              <a:rPr lang="en-US" dirty="0"/>
              <a:t>“A conformed</a:t>
            </a:r>
            <a:r>
              <a:rPr lang="en-US" baseline="0" dirty="0"/>
              <a:t> response to avoid scrutiny, punishment or question. Based upon hierarchy of power.</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In Sport “I will</a:t>
            </a:r>
            <a:r>
              <a:rPr lang="mr-IN" baseline="0" dirty="0"/>
              <a:t>…</a:t>
            </a:r>
            <a:r>
              <a:rPr lang="en-US" baseline="0" dirty="0"/>
              <a:t>”</a:t>
            </a:r>
            <a:endParaRPr lang="en-US" dirty="0"/>
          </a:p>
          <a:p>
            <a:pPr marL="0" lvl="0" indent="0" algn="l" rtl="0">
              <a:spcBef>
                <a:spcPts val="0"/>
              </a:spcBef>
              <a:spcAft>
                <a:spcPts val="0"/>
              </a:spcAft>
              <a:buNone/>
            </a:pPr>
            <a:r>
              <a:rPr lang="en" dirty="0"/>
              <a:t>-</a:t>
            </a:r>
            <a:r>
              <a:rPr lang="en-US" dirty="0"/>
              <a:t>PAY </a:t>
            </a:r>
            <a:r>
              <a:rPr lang="en" dirty="0"/>
              <a:t>Fines</a:t>
            </a:r>
            <a:endParaRPr dirty="0"/>
          </a:p>
          <a:p>
            <a:pPr marL="0" lvl="0" indent="0" algn="l" rtl="0">
              <a:spcBef>
                <a:spcPts val="0"/>
              </a:spcBef>
              <a:spcAft>
                <a:spcPts val="0"/>
              </a:spcAft>
              <a:buFontTx/>
              <a:buNone/>
            </a:pPr>
            <a:r>
              <a:rPr lang="en-US" dirty="0"/>
              <a:t>-ACCEPT </a:t>
            </a:r>
            <a:r>
              <a:rPr lang="en" dirty="0"/>
              <a:t>Suspensions</a:t>
            </a:r>
            <a:endParaRPr lang="en-US" dirty="0"/>
          </a:p>
          <a:p>
            <a:pPr marL="0" lvl="0" indent="0" algn="l" rtl="0">
              <a:spcBef>
                <a:spcPts val="0"/>
              </a:spcBef>
              <a:spcAft>
                <a:spcPts val="0"/>
              </a:spcAft>
              <a:buFontTx/>
              <a:buNone/>
            </a:pPr>
            <a:endParaRPr dirty="0"/>
          </a:p>
          <a:p>
            <a:pPr marL="0" lvl="0" indent="0" algn="l" rtl="0">
              <a:spcBef>
                <a:spcPts val="0"/>
              </a:spcBef>
              <a:spcAft>
                <a:spcPts val="0"/>
              </a:spcAft>
              <a:buNone/>
            </a:pPr>
            <a:r>
              <a:rPr lang="en" dirty="0"/>
              <a:t>Threats to Livelihood</a:t>
            </a:r>
            <a:endParaRPr dirty="0"/>
          </a:p>
          <a:p>
            <a:pPr marL="0" lvl="0" indent="0" algn="l" rtl="0">
              <a:spcBef>
                <a:spcPts val="0"/>
              </a:spcBef>
              <a:spcAft>
                <a:spcPts val="0"/>
              </a:spcAft>
              <a:buNone/>
            </a:pPr>
            <a:r>
              <a:rPr lang="en" dirty="0"/>
              <a:t>-Forced to conform to sport organization standards (</a:t>
            </a:r>
            <a:r>
              <a:rPr lang="en" dirty="0" err="1"/>
              <a:t>ie:pay</a:t>
            </a:r>
            <a:r>
              <a:rPr lang="en" dirty="0"/>
              <a:t> fines, suspensions, statement of apology to media outlets)</a:t>
            </a:r>
            <a:endParaRPr dirty="0"/>
          </a:p>
          <a:p>
            <a:pPr marL="0" lvl="0" indent="0" algn="l" rtl="0">
              <a:spcBef>
                <a:spcPts val="0"/>
              </a:spcBef>
              <a:spcAft>
                <a:spcPts val="0"/>
              </a:spcAft>
              <a:buNone/>
            </a:pPr>
            <a:r>
              <a:rPr lang="en" dirty="0"/>
              <a:t>-Is paying a fine accepting deviant racism? What message does this send?</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762bfc13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762bfc13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Especially in sport effects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762bfc13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762bfc13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Black athletes jeopardize their livelihood conforming to deviant racism evident by paying fines. In exchange the sport organization accepts the black athletes fees to return to competition.</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sp>
        <p:nvSpPr>
          <p:cNvPr id="7" name="Google Shape;7;p2"/>
          <p:cNvSpPr txBox="1">
            <a:spLocks noGrp="1"/>
          </p:cNvSpPr>
          <p:nvPr>
            <p:ph type="title"/>
          </p:nvPr>
        </p:nvSpPr>
        <p:spPr>
          <a:xfrm>
            <a:off x="896624" y="1906112"/>
            <a:ext cx="7324800" cy="526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accent1"/>
              </a:buClr>
              <a:buSzPts val="3300"/>
              <a:buFont typeface="Times New Roman"/>
              <a:buNone/>
              <a:defRPr sz="3300" b="1" i="1" u="none" strike="noStrike" cap="none">
                <a:solidFill>
                  <a:schemeClr val="accent1"/>
                </a:solidFill>
                <a:latin typeface="Times New Roman"/>
                <a:ea typeface="Times New Roman"/>
                <a:cs typeface="Times New Roman"/>
                <a:sym typeface="Times New Roma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 name="Google Shape;8;p2"/>
          <p:cNvSpPr txBox="1">
            <a:spLocks noGrp="1"/>
          </p:cNvSpPr>
          <p:nvPr>
            <p:ph type="body" idx="1"/>
          </p:nvPr>
        </p:nvSpPr>
        <p:spPr>
          <a:xfrm>
            <a:off x="896624" y="2900285"/>
            <a:ext cx="5693400" cy="3186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body" idx="2"/>
          </p:nvPr>
        </p:nvSpPr>
        <p:spPr>
          <a:xfrm>
            <a:off x="896624" y="3218834"/>
            <a:ext cx="5693400" cy="2562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body" idx="3"/>
          </p:nvPr>
        </p:nvSpPr>
        <p:spPr>
          <a:xfrm>
            <a:off x="896624" y="3679783"/>
            <a:ext cx="3866700" cy="2562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body" idx="4"/>
          </p:nvPr>
        </p:nvSpPr>
        <p:spPr>
          <a:xfrm>
            <a:off x="896624" y="3936007"/>
            <a:ext cx="3866700" cy="2562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with Image">
  <p:cSld name="Content Slide with Image">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1"/>
          <p:cNvSpPr txBox="1">
            <a:spLocks noGrp="1"/>
          </p:cNvSpPr>
          <p:nvPr>
            <p:ph type="body" idx="1"/>
          </p:nvPr>
        </p:nvSpPr>
        <p:spPr>
          <a:xfrm>
            <a:off x="577412" y="2092873"/>
            <a:ext cx="4480500" cy="2219100"/>
          </a:xfrm>
          <a:prstGeom prst="rect">
            <a:avLst/>
          </a:prstGeom>
          <a:noFill/>
          <a:ln>
            <a:noFill/>
          </a:ln>
        </p:spPr>
        <p:txBody>
          <a:bodyPr spcFirstLastPara="1" wrap="square" lIns="68575" tIns="34275" rIns="68575" bIns="34275" anchor="t" anchorCtr="0"/>
          <a:lstStyle>
            <a:lvl1pPr marL="457200" marR="0" lvl="0" indent="-342900" algn="l" rtl="0">
              <a:lnSpc>
                <a:spcPct val="100000"/>
              </a:lnSpc>
              <a:spcBef>
                <a:spcPts val="8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accent2"/>
              </a:buClr>
              <a:buSzPts val="1500"/>
              <a:buFont typeface="Helvetica Neue"/>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1" name="Google Shape;51;p11"/>
          <p:cNvSpPr>
            <a:spLocks noGrp="1"/>
          </p:cNvSpPr>
          <p:nvPr>
            <p:ph type="pic" idx="2"/>
          </p:nvPr>
        </p:nvSpPr>
        <p:spPr>
          <a:xfrm>
            <a:off x="5305425" y="2093119"/>
            <a:ext cx="2514300" cy="22194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2" name="Google Shape;52;p11"/>
          <p:cNvSpPr txBox="1">
            <a:spLocks noGrp="1"/>
          </p:cNvSpPr>
          <p:nvPr>
            <p:ph type="title"/>
          </p:nvPr>
        </p:nvSpPr>
        <p:spPr>
          <a:xfrm>
            <a:off x="577412" y="1178473"/>
            <a:ext cx="7242300" cy="4380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accent1"/>
              </a:buClr>
              <a:buSzPts val="2700"/>
              <a:buFont typeface="Times New Roman"/>
              <a:buNone/>
              <a:defRPr sz="2700" b="1" i="0" u="none" strike="noStrike" cap="none">
                <a:solidFill>
                  <a:schemeClr val="accent1"/>
                </a:solidFill>
                <a:latin typeface="Times New Roman"/>
                <a:ea typeface="Times New Roman"/>
                <a:cs typeface="Times New Roman"/>
                <a:sym typeface="Times New Roma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1"/>
          <p:cNvSpPr txBox="1">
            <a:spLocks noGrp="1"/>
          </p:cNvSpPr>
          <p:nvPr>
            <p:ph type="body" idx="3"/>
          </p:nvPr>
        </p:nvSpPr>
        <p:spPr>
          <a:xfrm>
            <a:off x="577411" y="1600199"/>
            <a:ext cx="7242600" cy="4764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accent2"/>
              </a:buClr>
              <a:buSzPts val="2100"/>
              <a:buFont typeface="Arial"/>
              <a:buNone/>
              <a:defRPr sz="2100" b="0" i="1" u="none" strike="noStrike" cap="none">
                <a:solidFill>
                  <a:schemeClr val="accent2"/>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4" name="Google Shape;54;p11"/>
          <p:cNvSpPr txBox="1">
            <a:spLocks noGrp="1"/>
          </p:cNvSpPr>
          <p:nvPr>
            <p:ph type="body" idx="4"/>
          </p:nvPr>
        </p:nvSpPr>
        <p:spPr>
          <a:xfrm>
            <a:off x="3918858" y="424203"/>
            <a:ext cx="4988400" cy="522600"/>
          </a:xfrm>
          <a:prstGeom prst="rect">
            <a:avLst/>
          </a:prstGeom>
          <a:noFill/>
          <a:ln>
            <a:noFill/>
          </a:ln>
        </p:spPr>
        <p:txBody>
          <a:bodyPr spcFirstLastPara="1" wrap="square" lIns="68575" tIns="34275" rIns="68575" bIns="34275" anchor="t" anchorCtr="0"/>
          <a:lstStyle>
            <a:lvl1pPr marL="457200" marR="0" lvl="0" indent="-228600" algn="r" rtl="0">
              <a:lnSpc>
                <a:spcPct val="90000"/>
              </a:lnSpc>
              <a:spcBef>
                <a:spcPts val="8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1pPr>
            <a:lvl2pPr marL="914400" marR="0" lvl="1" indent="-228600" algn="r" rtl="0">
              <a:lnSpc>
                <a:spcPct val="90000"/>
              </a:lnSpc>
              <a:spcBef>
                <a:spcPts val="400"/>
              </a:spcBef>
              <a:spcAft>
                <a:spcPts val="0"/>
              </a:spcAft>
              <a:buClr>
                <a:schemeClr val="accent1"/>
              </a:buClr>
              <a:buSzPts val="1800"/>
              <a:buFont typeface="Arial"/>
              <a:buNone/>
              <a:defRPr sz="1800" b="1" i="1" u="none" strike="noStrike" cap="none">
                <a:solidFill>
                  <a:schemeClr val="accent1"/>
                </a:solidFill>
                <a:latin typeface="Times New Roman"/>
                <a:ea typeface="Times New Roman"/>
                <a:cs typeface="Times New Roman"/>
                <a:sym typeface="Times New Roman"/>
              </a:defRPr>
            </a:lvl2pPr>
            <a:lvl3pPr marL="1371600" marR="0" lvl="2" indent="-228600" algn="r" rtl="0">
              <a:lnSpc>
                <a:spcPct val="90000"/>
              </a:lnSpc>
              <a:spcBef>
                <a:spcPts val="400"/>
              </a:spcBef>
              <a:spcAft>
                <a:spcPts val="0"/>
              </a:spcAft>
              <a:buClr>
                <a:schemeClr val="accent1"/>
              </a:buClr>
              <a:buSzPts val="1500"/>
              <a:buFont typeface="Arial"/>
              <a:buNone/>
              <a:defRPr sz="1500" b="1" i="1" u="none" strike="noStrike" cap="none">
                <a:solidFill>
                  <a:schemeClr val="accent1"/>
                </a:solidFill>
                <a:latin typeface="Times New Roman"/>
                <a:ea typeface="Times New Roman"/>
                <a:cs typeface="Times New Roman"/>
                <a:sym typeface="Times New Roman"/>
              </a:defRPr>
            </a:lvl3pPr>
            <a:lvl4pPr marL="1828800" marR="0" lvl="3"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4pPr>
            <a:lvl5pPr marL="2286000" marR="0" lvl="4"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5" name="Google Shape;55;p11"/>
          <p:cNvSpPr txBox="1"/>
          <p:nvPr/>
        </p:nvSpPr>
        <p:spPr>
          <a:xfrm>
            <a:off x="8435340" y="4748466"/>
            <a:ext cx="471900" cy="1731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 sz="700" b="1" i="0" u="none" strike="noStrike" cap="none">
                <a:solidFill>
                  <a:srgbClr val="C4C5C9"/>
                </a:solidFill>
                <a:latin typeface="Arial"/>
                <a:ea typeface="Arial"/>
                <a:cs typeface="Arial"/>
                <a:sym typeface="Arial"/>
              </a:rPr>
              <a:t>‹#›</a:t>
            </a:fld>
            <a:endParaRPr sz="700" b="1" i="0" u="none" strike="noStrike" cap="none">
              <a:solidFill>
                <a:srgbClr val="C4C5C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Table">
  <p:cSld name="Content Slide with Table">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2"/>
          <p:cNvSpPr txBox="1">
            <a:spLocks noGrp="1"/>
          </p:cNvSpPr>
          <p:nvPr>
            <p:ph type="body" idx="1"/>
          </p:nvPr>
        </p:nvSpPr>
        <p:spPr>
          <a:xfrm>
            <a:off x="577412" y="2092873"/>
            <a:ext cx="4480500" cy="2219100"/>
          </a:xfrm>
          <a:prstGeom prst="rect">
            <a:avLst/>
          </a:prstGeom>
          <a:noFill/>
          <a:ln>
            <a:noFill/>
          </a:ln>
        </p:spPr>
        <p:txBody>
          <a:bodyPr spcFirstLastPara="1" wrap="square" lIns="68575" tIns="34275" rIns="68575" bIns="34275" anchor="t" anchorCtr="0"/>
          <a:lstStyle>
            <a:lvl1pPr marL="457200" marR="0" lvl="0" indent="-342900" algn="l" rtl="0">
              <a:lnSpc>
                <a:spcPct val="100000"/>
              </a:lnSpc>
              <a:spcBef>
                <a:spcPts val="8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accent2"/>
              </a:buClr>
              <a:buSzPts val="1500"/>
              <a:buFont typeface="Helvetica Neue"/>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8" name="Google Shape;58;p12"/>
          <p:cNvSpPr>
            <a:spLocks noGrp="1"/>
          </p:cNvSpPr>
          <p:nvPr>
            <p:ph type="tbl" idx="2"/>
          </p:nvPr>
        </p:nvSpPr>
        <p:spPr>
          <a:xfrm>
            <a:off x="5305425" y="2093119"/>
            <a:ext cx="2514600" cy="22194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9" name="Google Shape;59;p12"/>
          <p:cNvSpPr txBox="1">
            <a:spLocks noGrp="1"/>
          </p:cNvSpPr>
          <p:nvPr>
            <p:ph type="title"/>
          </p:nvPr>
        </p:nvSpPr>
        <p:spPr>
          <a:xfrm>
            <a:off x="577412" y="1178473"/>
            <a:ext cx="7242300" cy="4380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accent1"/>
              </a:buClr>
              <a:buSzPts val="2700"/>
              <a:buFont typeface="Times New Roman"/>
              <a:buNone/>
              <a:defRPr sz="2700" b="1" i="0" u="none" strike="noStrike" cap="none">
                <a:solidFill>
                  <a:schemeClr val="accent1"/>
                </a:solidFill>
                <a:latin typeface="Times New Roman"/>
                <a:ea typeface="Times New Roman"/>
                <a:cs typeface="Times New Roman"/>
                <a:sym typeface="Times New Roma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0" name="Google Shape;60;p12"/>
          <p:cNvSpPr txBox="1">
            <a:spLocks noGrp="1"/>
          </p:cNvSpPr>
          <p:nvPr>
            <p:ph type="body" idx="3"/>
          </p:nvPr>
        </p:nvSpPr>
        <p:spPr>
          <a:xfrm>
            <a:off x="577411" y="1600199"/>
            <a:ext cx="7242600" cy="4764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accent2"/>
              </a:buClr>
              <a:buSzPts val="2100"/>
              <a:buFont typeface="Arial"/>
              <a:buNone/>
              <a:defRPr sz="2100" b="0" i="1" u="none" strike="noStrike" cap="none">
                <a:solidFill>
                  <a:schemeClr val="accent2"/>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1" name="Google Shape;61;p12"/>
          <p:cNvSpPr txBox="1">
            <a:spLocks noGrp="1"/>
          </p:cNvSpPr>
          <p:nvPr>
            <p:ph type="body" idx="4"/>
          </p:nvPr>
        </p:nvSpPr>
        <p:spPr>
          <a:xfrm>
            <a:off x="3918858" y="424203"/>
            <a:ext cx="4988400" cy="522600"/>
          </a:xfrm>
          <a:prstGeom prst="rect">
            <a:avLst/>
          </a:prstGeom>
          <a:noFill/>
          <a:ln>
            <a:noFill/>
          </a:ln>
        </p:spPr>
        <p:txBody>
          <a:bodyPr spcFirstLastPara="1" wrap="square" lIns="68575" tIns="34275" rIns="68575" bIns="34275" anchor="t" anchorCtr="0"/>
          <a:lstStyle>
            <a:lvl1pPr marL="457200" marR="0" lvl="0" indent="-228600" algn="r" rtl="0">
              <a:lnSpc>
                <a:spcPct val="90000"/>
              </a:lnSpc>
              <a:spcBef>
                <a:spcPts val="8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1pPr>
            <a:lvl2pPr marL="914400" marR="0" lvl="1" indent="-228600" algn="r" rtl="0">
              <a:lnSpc>
                <a:spcPct val="90000"/>
              </a:lnSpc>
              <a:spcBef>
                <a:spcPts val="400"/>
              </a:spcBef>
              <a:spcAft>
                <a:spcPts val="0"/>
              </a:spcAft>
              <a:buClr>
                <a:schemeClr val="accent1"/>
              </a:buClr>
              <a:buSzPts val="1800"/>
              <a:buFont typeface="Arial"/>
              <a:buNone/>
              <a:defRPr sz="1800" b="1" i="1" u="none" strike="noStrike" cap="none">
                <a:solidFill>
                  <a:schemeClr val="accent1"/>
                </a:solidFill>
                <a:latin typeface="Times New Roman"/>
                <a:ea typeface="Times New Roman"/>
                <a:cs typeface="Times New Roman"/>
                <a:sym typeface="Times New Roman"/>
              </a:defRPr>
            </a:lvl2pPr>
            <a:lvl3pPr marL="1371600" marR="0" lvl="2" indent="-228600" algn="r" rtl="0">
              <a:lnSpc>
                <a:spcPct val="90000"/>
              </a:lnSpc>
              <a:spcBef>
                <a:spcPts val="400"/>
              </a:spcBef>
              <a:spcAft>
                <a:spcPts val="0"/>
              </a:spcAft>
              <a:buClr>
                <a:schemeClr val="accent1"/>
              </a:buClr>
              <a:buSzPts val="1500"/>
              <a:buFont typeface="Arial"/>
              <a:buNone/>
              <a:defRPr sz="1500" b="1" i="1" u="none" strike="noStrike" cap="none">
                <a:solidFill>
                  <a:schemeClr val="accent1"/>
                </a:solidFill>
                <a:latin typeface="Times New Roman"/>
                <a:ea typeface="Times New Roman"/>
                <a:cs typeface="Times New Roman"/>
                <a:sym typeface="Times New Roman"/>
              </a:defRPr>
            </a:lvl3pPr>
            <a:lvl4pPr marL="1828800" marR="0" lvl="3"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4pPr>
            <a:lvl5pPr marL="2286000" marR="0" lvl="4"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2" name="Google Shape;62;p12"/>
          <p:cNvSpPr txBox="1"/>
          <p:nvPr/>
        </p:nvSpPr>
        <p:spPr>
          <a:xfrm>
            <a:off x="8435340" y="4748466"/>
            <a:ext cx="471900" cy="1731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 sz="700" b="1" i="0" u="none" strike="noStrike" cap="none">
                <a:solidFill>
                  <a:srgbClr val="C4C5C9"/>
                </a:solidFill>
                <a:latin typeface="Arial"/>
                <a:ea typeface="Arial"/>
                <a:cs typeface="Arial"/>
                <a:sym typeface="Arial"/>
              </a:rPr>
              <a:t>‹#›</a:t>
            </a:fld>
            <a:endParaRPr sz="700" b="1" i="0" u="none" strike="noStrike" cap="none">
              <a:solidFill>
                <a:srgbClr val="C4C5C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with Chart">
  <p:cSld name="Content Slide with Chart">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body" idx="1"/>
          </p:nvPr>
        </p:nvSpPr>
        <p:spPr>
          <a:xfrm>
            <a:off x="577412" y="2092873"/>
            <a:ext cx="4480500" cy="2219100"/>
          </a:xfrm>
          <a:prstGeom prst="rect">
            <a:avLst/>
          </a:prstGeom>
          <a:noFill/>
          <a:ln>
            <a:noFill/>
          </a:ln>
        </p:spPr>
        <p:txBody>
          <a:bodyPr spcFirstLastPara="1" wrap="square" lIns="68575" tIns="34275" rIns="68575" bIns="34275" anchor="t" anchorCtr="0"/>
          <a:lstStyle>
            <a:lvl1pPr marL="457200" marR="0" lvl="0" indent="-342900" algn="l" rtl="0">
              <a:lnSpc>
                <a:spcPct val="100000"/>
              </a:lnSpc>
              <a:spcBef>
                <a:spcPts val="8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accent2"/>
              </a:buClr>
              <a:buSzPts val="1500"/>
              <a:buFont typeface="Helvetica Neue"/>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Google Shape;65;p13"/>
          <p:cNvSpPr>
            <a:spLocks noGrp="1"/>
          </p:cNvSpPr>
          <p:nvPr>
            <p:ph type="chart" idx="2"/>
          </p:nvPr>
        </p:nvSpPr>
        <p:spPr>
          <a:xfrm>
            <a:off x="5298358" y="2093119"/>
            <a:ext cx="2521800" cy="22194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6" name="Google Shape;66;p13"/>
          <p:cNvSpPr txBox="1">
            <a:spLocks noGrp="1"/>
          </p:cNvSpPr>
          <p:nvPr>
            <p:ph type="title"/>
          </p:nvPr>
        </p:nvSpPr>
        <p:spPr>
          <a:xfrm>
            <a:off x="577412" y="1178473"/>
            <a:ext cx="7242300" cy="4380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accent1"/>
              </a:buClr>
              <a:buSzPts val="2700"/>
              <a:buFont typeface="Times New Roman"/>
              <a:buNone/>
              <a:defRPr sz="2700" b="1" i="0" u="none" strike="noStrike" cap="none">
                <a:solidFill>
                  <a:schemeClr val="accent1"/>
                </a:solidFill>
                <a:latin typeface="Times New Roman"/>
                <a:ea typeface="Times New Roman"/>
                <a:cs typeface="Times New Roman"/>
                <a:sym typeface="Times New Roma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7" name="Google Shape;67;p13"/>
          <p:cNvSpPr txBox="1">
            <a:spLocks noGrp="1"/>
          </p:cNvSpPr>
          <p:nvPr>
            <p:ph type="body" idx="3"/>
          </p:nvPr>
        </p:nvSpPr>
        <p:spPr>
          <a:xfrm>
            <a:off x="577411" y="1600199"/>
            <a:ext cx="7242600" cy="4764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accent2"/>
              </a:buClr>
              <a:buSzPts val="2100"/>
              <a:buFont typeface="Arial"/>
              <a:buNone/>
              <a:defRPr sz="2100" b="0" i="1" u="none" strike="noStrike" cap="none">
                <a:solidFill>
                  <a:schemeClr val="accent2"/>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8" name="Google Shape;68;p13"/>
          <p:cNvSpPr txBox="1">
            <a:spLocks noGrp="1"/>
          </p:cNvSpPr>
          <p:nvPr>
            <p:ph type="body" idx="4"/>
          </p:nvPr>
        </p:nvSpPr>
        <p:spPr>
          <a:xfrm>
            <a:off x="3918858" y="424203"/>
            <a:ext cx="4988400" cy="522600"/>
          </a:xfrm>
          <a:prstGeom prst="rect">
            <a:avLst/>
          </a:prstGeom>
          <a:noFill/>
          <a:ln>
            <a:noFill/>
          </a:ln>
        </p:spPr>
        <p:txBody>
          <a:bodyPr spcFirstLastPara="1" wrap="square" lIns="68575" tIns="34275" rIns="68575" bIns="34275" anchor="t" anchorCtr="0"/>
          <a:lstStyle>
            <a:lvl1pPr marL="457200" marR="0" lvl="0" indent="-228600" algn="r" rtl="0">
              <a:lnSpc>
                <a:spcPct val="90000"/>
              </a:lnSpc>
              <a:spcBef>
                <a:spcPts val="8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1pPr>
            <a:lvl2pPr marL="914400" marR="0" lvl="1" indent="-228600" algn="r" rtl="0">
              <a:lnSpc>
                <a:spcPct val="90000"/>
              </a:lnSpc>
              <a:spcBef>
                <a:spcPts val="400"/>
              </a:spcBef>
              <a:spcAft>
                <a:spcPts val="0"/>
              </a:spcAft>
              <a:buClr>
                <a:schemeClr val="accent1"/>
              </a:buClr>
              <a:buSzPts val="1800"/>
              <a:buFont typeface="Arial"/>
              <a:buNone/>
              <a:defRPr sz="1800" b="1" i="1" u="none" strike="noStrike" cap="none">
                <a:solidFill>
                  <a:schemeClr val="accent1"/>
                </a:solidFill>
                <a:latin typeface="Times New Roman"/>
                <a:ea typeface="Times New Roman"/>
                <a:cs typeface="Times New Roman"/>
                <a:sym typeface="Times New Roman"/>
              </a:defRPr>
            </a:lvl2pPr>
            <a:lvl3pPr marL="1371600" marR="0" lvl="2" indent="-228600" algn="r" rtl="0">
              <a:lnSpc>
                <a:spcPct val="90000"/>
              </a:lnSpc>
              <a:spcBef>
                <a:spcPts val="400"/>
              </a:spcBef>
              <a:spcAft>
                <a:spcPts val="0"/>
              </a:spcAft>
              <a:buClr>
                <a:schemeClr val="accent1"/>
              </a:buClr>
              <a:buSzPts val="1500"/>
              <a:buFont typeface="Arial"/>
              <a:buNone/>
              <a:defRPr sz="1500" b="1" i="1" u="none" strike="noStrike" cap="none">
                <a:solidFill>
                  <a:schemeClr val="accent1"/>
                </a:solidFill>
                <a:latin typeface="Times New Roman"/>
                <a:ea typeface="Times New Roman"/>
                <a:cs typeface="Times New Roman"/>
                <a:sym typeface="Times New Roman"/>
              </a:defRPr>
            </a:lvl3pPr>
            <a:lvl4pPr marL="1828800" marR="0" lvl="3"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4pPr>
            <a:lvl5pPr marL="2286000" marR="0" lvl="4"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9" name="Google Shape;69;p13"/>
          <p:cNvSpPr txBox="1"/>
          <p:nvPr/>
        </p:nvSpPr>
        <p:spPr>
          <a:xfrm>
            <a:off x="8435340" y="4748466"/>
            <a:ext cx="471900" cy="1731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 sz="700" b="1" i="0" u="none" strike="noStrike" cap="none">
                <a:solidFill>
                  <a:srgbClr val="C4C5C9"/>
                </a:solidFill>
                <a:latin typeface="Arial"/>
                <a:ea typeface="Arial"/>
                <a:cs typeface="Arial"/>
                <a:sym typeface="Arial"/>
              </a:rPr>
              <a:t>‹#›</a:t>
            </a:fld>
            <a:endParaRPr sz="700" b="1" i="0" u="none" strike="noStrike" cap="none">
              <a:solidFill>
                <a:srgbClr val="C4C5C9"/>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2 Tables">
  <p:cSld name="Content Slide with 2 Tables">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4"/>
          <p:cNvSpPr>
            <a:spLocks noGrp="1"/>
          </p:cNvSpPr>
          <p:nvPr>
            <p:ph type="tbl" idx="2"/>
          </p:nvPr>
        </p:nvSpPr>
        <p:spPr>
          <a:xfrm>
            <a:off x="4320540" y="2093119"/>
            <a:ext cx="3499500" cy="22194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2" name="Google Shape;72;p14"/>
          <p:cNvSpPr txBox="1">
            <a:spLocks noGrp="1"/>
          </p:cNvSpPr>
          <p:nvPr>
            <p:ph type="title"/>
          </p:nvPr>
        </p:nvSpPr>
        <p:spPr>
          <a:xfrm>
            <a:off x="577412" y="1178473"/>
            <a:ext cx="7242300" cy="4380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accent1"/>
              </a:buClr>
              <a:buSzPts val="2700"/>
              <a:buFont typeface="Times New Roman"/>
              <a:buNone/>
              <a:defRPr sz="2700" b="1" i="0" u="none" strike="noStrike" cap="none">
                <a:solidFill>
                  <a:schemeClr val="accent1"/>
                </a:solidFill>
                <a:latin typeface="Times New Roman"/>
                <a:ea typeface="Times New Roman"/>
                <a:cs typeface="Times New Roman"/>
                <a:sym typeface="Times New Roma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4"/>
          <p:cNvSpPr txBox="1">
            <a:spLocks noGrp="1"/>
          </p:cNvSpPr>
          <p:nvPr>
            <p:ph type="body" idx="1"/>
          </p:nvPr>
        </p:nvSpPr>
        <p:spPr>
          <a:xfrm>
            <a:off x="577411" y="1600199"/>
            <a:ext cx="7242600" cy="4764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accent2"/>
              </a:buClr>
              <a:buSzPts val="2100"/>
              <a:buFont typeface="Arial"/>
              <a:buNone/>
              <a:defRPr sz="2100" b="0" i="1" u="none" strike="noStrike" cap="none">
                <a:solidFill>
                  <a:schemeClr val="accent2"/>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4" name="Google Shape;74;p14"/>
          <p:cNvSpPr txBox="1">
            <a:spLocks noGrp="1"/>
          </p:cNvSpPr>
          <p:nvPr>
            <p:ph type="body" idx="3"/>
          </p:nvPr>
        </p:nvSpPr>
        <p:spPr>
          <a:xfrm>
            <a:off x="3918858" y="424203"/>
            <a:ext cx="4988400" cy="522600"/>
          </a:xfrm>
          <a:prstGeom prst="rect">
            <a:avLst/>
          </a:prstGeom>
          <a:noFill/>
          <a:ln>
            <a:noFill/>
          </a:ln>
        </p:spPr>
        <p:txBody>
          <a:bodyPr spcFirstLastPara="1" wrap="square" lIns="68575" tIns="34275" rIns="68575" bIns="34275" anchor="t" anchorCtr="0"/>
          <a:lstStyle>
            <a:lvl1pPr marL="457200" marR="0" lvl="0" indent="-228600" algn="r" rtl="0">
              <a:lnSpc>
                <a:spcPct val="90000"/>
              </a:lnSpc>
              <a:spcBef>
                <a:spcPts val="8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1pPr>
            <a:lvl2pPr marL="914400" marR="0" lvl="1" indent="-228600" algn="r" rtl="0">
              <a:lnSpc>
                <a:spcPct val="90000"/>
              </a:lnSpc>
              <a:spcBef>
                <a:spcPts val="400"/>
              </a:spcBef>
              <a:spcAft>
                <a:spcPts val="0"/>
              </a:spcAft>
              <a:buClr>
                <a:schemeClr val="accent1"/>
              </a:buClr>
              <a:buSzPts val="1800"/>
              <a:buFont typeface="Arial"/>
              <a:buNone/>
              <a:defRPr sz="1800" b="1" i="1" u="none" strike="noStrike" cap="none">
                <a:solidFill>
                  <a:schemeClr val="accent1"/>
                </a:solidFill>
                <a:latin typeface="Times New Roman"/>
                <a:ea typeface="Times New Roman"/>
                <a:cs typeface="Times New Roman"/>
                <a:sym typeface="Times New Roman"/>
              </a:defRPr>
            </a:lvl2pPr>
            <a:lvl3pPr marL="1371600" marR="0" lvl="2" indent="-228600" algn="r" rtl="0">
              <a:lnSpc>
                <a:spcPct val="90000"/>
              </a:lnSpc>
              <a:spcBef>
                <a:spcPts val="400"/>
              </a:spcBef>
              <a:spcAft>
                <a:spcPts val="0"/>
              </a:spcAft>
              <a:buClr>
                <a:schemeClr val="accent1"/>
              </a:buClr>
              <a:buSzPts val="1500"/>
              <a:buFont typeface="Arial"/>
              <a:buNone/>
              <a:defRPr sz="1500" b="1" i="1" u="none" strike="noStrike" cap="none">
                <a:solidFill>
                  <a:schemeClr val="accent1"/>
                </a:solidFill>
                <a:latin typeface="Times New Roman"/>
                <a:ea typeface="Times New Roman"/>
                <a:cs typeface="Times New Roman"/>
                <a:sym typeface="Times New Roman"/>
              </a:defRPr>
            </a:lvl3pPr>
            <a:lvl4pPr marL="1828800" marR="0" lvl="3"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4pPr>
            <a:lvl5pPr marL="2286000" marR="0" lvl="4"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5" name="Google Shape;75;p14"/>
          <p:cNvSpPr>
            <a:spLocks noGrp="1"/>
          </p:cNvSpPr>
          <p:nvPr>
            <p:ph type="tbl" idx="4"/>
          </p:nvPr>
        </p:nvSpPr>
        <p:spPr>
          <a:xfrm>
            <a:off x="577411" y="2093119"/>
            <a:ext cx="3496500" cy="22194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6" name="Google Shape;76;p14"/>
          <p:cNvSpPr txBox="1"/>
          <p:nvPr/>
        </p:nvSpPr>
        <p:spPr>
          <a:xfrm>
            <a:off x="8435340" y="4748466"/>
            <a:ext cx="471900" cy="1731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 sz="700" b="1" i="0" u="none" strike="noStrike" cap="none">
                <a:solidFill>
                  <a:srgbClr val="C4C5C9"/>
                </a:solidFill>
                <a:latin typeface="Arial"/>
                <a:ea typeface="Arial"/>
                <a:cs typeface="Arial"/>
                <a:sym typeface="Arial"/>
              </a:rPr>
              <a:t>‹#›</a:t>
            </a:fld>
            <a:endParaRPr sz="700" b="1" i="0" u="none" strike="noStrike" cap="none">
              <a:solidFill>
                <a:srgbClr val="C4C5C9"/>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7"/>
        <p:cNvGrpSpPr/>
        <p:nvPr/>
      </p:nvGrpSpPr>
      <p:grpSpPr>
        <a:xfrm>
          <a:off x="0" y="0"/>
          <a:ext cx="0" cy="0"/>
          <a:chOff x="0" y="0"/>
          <a:chExt cx="0" cy="0"/>
        </a:xfrm>
      </p:grpSpPr>
      <p:sp>
        <p:nvSpPr>
          <p:cNvPr id="78" name="Google Shape;78;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79" name="Google Shape;79;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0" name="Google Shape;8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ith Long Headline">
  <p:cSld name="Title Slide with Long Headlin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896624" y="1906112"/>
            <a:ext cx="7324800" cy="994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accent1"/>
              </a:buClr>
              <a:buSzPts val="3300"/>
              <a:buFont typeface="Times New Roman"/>
              <a:buNone/>
              <a:defRPr sz="3300" b="1" i="1" u="none" strike="noStrike" cap="none">
                <a:solidFill>
                  <a:schemeClr val="accent1"/>
                </a:solidFill>
                <a:latin typeface="Times New Roman"/>
                <a:ea typeface="Times New Roman"/>
                <a:cs typeface="Times New Roman"/>
                <a:sym typeface="Times New Roma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4" name="Google Shape;14;p3"/>
          <p:cNvSpPr txBox="1">
            <a:spLocks noGrp="1"/>
          </p:cNvSpPr>
          <p:nvPr>
            <p:ph type="body" idx="1"/>
          </p:nvPr>
        </p:nvSpPr>
        <p:spPr>
          <a:xfrm>
            <a:off x="896624" y="3305530"/>
            <a:ext cx="5693400" cy="3186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body" idx="2"/>
          </p:nvPr>
        </p:nvSpPr>
        <p:spPr>
          <a:xfrm>
            <a:off x="896624" y="3624079"/>
            <a:ext cx="5693400" cy="2562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6" name="Google Shape;16;p3"/>
          <p:cNvSpPr txBox="1">
            <a:spLocks noGrp="1"/>
          </p:cNvSpPr>
          <p:nvPr>
            <p:ph type="body" idx="3"/>
          </p:nvPr>
        </p:nvSpPr>
        <p:spPr>
          <a:xfrm>
            <a:off x="896624" y="4085028"/>
            <a:ext cx="3866700" cy="2562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7" name="Google Shape;17;p3"/>
          <p:cNvSpPr txBox="1">
            <a:spLocks noGrp="1"/>
          </p:cNvSpPr>
          <p:nvPr>
            <p:ph type="body" idx="4"/>
          </p:nvPr>
        </p:nvSpPr>
        <p:spPr>
          <a:xfrm>
            <a:off x="896624" y="4341252"/>
            <a:ext cx="3866700" cy="2562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Slide">
  <p:cSld name="Transition Slid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904706" y="1914356"/>
            <a:ext cx="7324800" cy="9942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accent2"/>
              </a:buClr>
              <a:buSzPts val="3300"/>
              <a:buFont typeface="Arial"/>
              <a:buNone/>
              <a:defRPr sz="3300" b="1" i="1" u="none" strike="noStrike" cap="none">
                <a:solidFill>
                  <a:schemeClr val="accent2"/>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ansition Slide with Long Headline">
  <p:cSld name="Transition Slide with Long Headline">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body" idx="1"/>
          </p:nvPr>
        </p:nvSpPr>
        <p:spPr>
          <a:xfrm>
            <a:off x="904706" y="1914356"/>
            <a:ext cx="7324800" cy="9942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0"/>
              </a:spcBef>
              <a:spcAft>
                <a:spcPts val="0"/>
              </a:spcAft>
              <a:buClr>
                <a:schemeClr val="accent2"/>
              </a:buClr>
              <a:buSzPts val="3300"/>
              <a:buFont typeface="Arial"/>
              <a:buNone/>
              <a:defRPr sz="3300" b="1" i="1" u="none" strike="noStrike" cap="none">
                <a:solidFill>
                  <a:schemeClr val="accent2"/>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mpty Content Slide">
  <p:cSld name="Empty Content Slide">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body" idx="1"/>
          </p:nvPr>
        </p:nvSpPr>
        <p:spPr>
          <a:xfrm>
            <a:off x="3918858" y="424203"/>
            <a:ext cx="4988400" cy="522600"/>
          </a:xfrm>
          <a:prstGeom prst="rect">
            <a:avLst/>
          </a:prstGeom>
          <a:noFill/>
          <a:ln>
            <a:noFill/>
          </a:ln>
        </p:spPr>
        <p:txBody>
          <a:bodyPr spcFirstLastPara="1" wrap="square" lIns="68575" tIns="34275" rIns="68575" bIns="34275" anchor="t" anchorCtr="0"/>
          <a:lstStyle>
            <a:lvl1pPr marL="457200" marR="0" lvl="0" indent="-228600" algn="r" rtl="0">
              <a:lnSpc>
                <a:spcPct val="90000"/>
              </a:lnSpc>
              <a:spcBef>
                <a:spcPts val="8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1pPr>
            <a:lvl2pPr marL="914400" marR="0" lvl="1" indent="-228600" algn="r" rtl="0">
              <a:lnSpc>
                <a:spcPct val="90000"/>
              </a:lnSpc>
              <a:spcBef>
                <a:spcPts val="400"/>
              </a:spcBef>
              <a:spcAft>
                <a:spcPts val="0"/>
              </a:spcAft>
              <a:buClr>
                <a:schemeClr val="accent1"/>
              </a:buClr>
              <a:buSzPts val="1800"/>
              <a:buFont typeface="Arial"/>
              <a:buNone/>
              <a:defRPr sz="1800" b="1" i="1" u="none" strike="noStrike" cap="none">
                <a:solidFill>
                  <a:schemeClr val="accent1"/>
                </a:solidFill>
                <a:latin typeface="Times New Roman"/>
                <a:ea typeface="Times New Roman"/>
                <a:cs typeface="Times New Roman"/>
                <a:sym typeface="Times New Roman"/>
              </a:defRPr>
            </a:lvl2pPr>
            <a:lvl3pPr marL="1371600" marR="0" lvl="2" indent="-228600" algn="r" rtl="0">
              <a:lnSpc>
                <a:spcPct val="90000"/>
              </a:lnSpc>
              <a:spcBef>
                <a:spcPts val="400"/>
              </a:spcBef>
              <a:spcAft>
                <a:spcPts val="0"/>
              </a:spcAft>
              <a:buClr>
                <a:schemeClr val="accent1"/>
              </a:buClr>
              <a:buSzPts val="1500"/>
              <a:buFont typeface="Arial"/>
              <a:buNone/>
              <a:defRPr sz="1500" b="1" i="1" u="none" strike="noStrike" cap="none">
                <a:solidFill>
                  <a:schemeClr val="accent1"/>
                </a:solidFill>
                <a:latin typeface="Times New Roman"/>
                <a:ea typeface="Times New Roman"/>
                <a:cs typeface="Times New Roman"/>
                <a:sym typeface="Times New Roman"/>
              </a:defRPr>
            </a:lvl3pPr>
            <a:lvl4pPr marL="1828800" marR="0" lvl="3"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4pPr>
            <a:lvl5pPr marL="2286000" marR="0" lvl="4"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4" name="Google Shape;24;p6"/>
          <p:cNvSpPr txBox="1"/>
          <p:nvPr/>
        </p:nvSpPr>
        <p:spPr>
          <a:xfrm>
            <a:off x="8435340" y="4748466"/>
            <a:ext cx="471900" cy="1731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 sz="700" b="1" i="0" u="none" strike="noStrike" cap="none">
                <a:solidFill>
                  <a:srgbClr val="C4C5C9"/>
                </a:solidFill>
                <a:latin typeface="Arial"/>
                <a:ea typeface="Arial"/>
                <a:cs typeface="Arial"/>
                <a:sym typeface="Arial"/>
              </a:rPr>
              <a:t>‹#›</a:t>
            </a:fld>
            <a:endParaRPr sz="700" b="1" i="0" u="none" strike="noStrike" cap="none">
              <a:solidFill>
                <a:srgbClr val="C4C5C9"/>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with Bullet Color 1">
  <p:cSld name="Content Slide with Bullet Color 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77412" y="1178473"/>
            <a:ext cx="7242300" cy="4380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accent1"/>
              </a:buClr>
              <a:buSzPts val="2700"/>
              <a:buFont typeface="Times New Roman"/>
              <a:buNone/>
              <a:defRPr sz="2700" b="1" i="0" u="none" strike="noStrike" cap="none">
                <a:solidFill>
                  <a:schemeClr val="accent1"/>
                </a:solidFill>
                <a:latin typeface="Times New Roman"/>
                <a:ea typeface="Times New Roman"/>
                <a:cs typeface="Times New Roman"/>
                <a:sym typeface="Times New Roma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7" name="Google Shape;27;p7"/>
          <p:cNvSpPr txBox="1">
            <a:spLocks noGrp="1"/>
          </p:cNvSpPr>
          <p:nvPr>
            <p:ph type="body" idx="1"/>
          </p:nvPr>
        </p:nvSpPr>
        <p:spPr>
          <a:xfrm>
            <a:off x="577411" y="2092873"/>
            <a:ext cx="7242300" cy="2219100"/>
          </a:xfrm>
          <a:prstGeom prst="rect">
            <a:avLst/>
          </a:prstGeom>
          <a:noFill/>
          <a:ln>
            <a:noFill/>
          </a:ln>
        </p:spPr>
        <p:txBody>
          <a:bodyPr spcFirstLastPara="1" wrap="square" lIns="68575" tIns="34275" rIns="68575" bIns="34275" anchor="t" anchorCtr="0"/>
          <a:lstStyle>
            <a:lvl1pPr marL="457200" marR="0" lvl="0" indent="-342900" algn="l" rtl="0">
              <a:lnSpc>
                <a:spcPct val="100000"/>
              </a:lnSpc>
              <a:spcBef>
                <a:spcPts val="8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accent2"/>
              </a:buClr>
              <a:buSzPts val="1500"/>
              <a:buFont typeface="Helvetica Neue"/>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body" idx="2"/>
          </p:nvPr>
        </p:nvSpPr>
        <p:spPr>
          <a:xfrm>
            <a:off x="577411" y="1600199"/>
            <a:ext cx="7242600" cy="4764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accent2"/>
              </a:buClr>
              <a:buSzPts val="2100"/>
              <a:buFont typeface="Arial"/>
              <a:buNone/>
              <a:defRPr sz="2100" b="0" i="1" u="none" strike="noStrike" cap="none">
                <a:solidFill>
                  <a:schemeClr val="accent2"/>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9" name="Google Shape;29;p7"/>
          <p:cNvSpPr txBox="1">
            <a:spLocks noGrp="1"/>
          </p:cNvSpPr>
          <p:nvPr>
            <p:ph type="body" idx="3"/>
          </p:nvPr>
        </p:nvSpPr>
        <p:spPr>
          <a:xfrm>
            <a:off x="3918858" y="424203"/>
            <a:ext cx="4988400" cy="522600"/>
          </a:xfrm>
          <a:prstGeom prst="rect">
            <a:avLst/>
          </a:prstGeom>
          <a:noFill/>
          <a:ln>
            <a:noFill/>
          </a:ln>
        </p:spPr>
        <p:txBody>
          <a:bodyPr spcFirstLastPara="1" wrap="square" lIns="68575" tIns="34275" rIns="68575" bIns="34275" anchor="t" anchorCtr="0"/>
          <a:lstStyle>
            <a:lvl1pPr marL="457200" marR="0" lvl="0" indent="-228600" algn="r" rtl="0">
              <a:lnSpc>
                <a:spcPct val="90000"/>
              </a:lnSpc>
              <a:spcBef>
                <a:spcPts val="8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1pPr>
            <a:lvl2pPr marL="914400" marR="0" lvl="1" indent="-228600" algn="r" rtl="0">
              <a:lnSpc>
                <a:spcPct val="90000"/>
              </a:lnSpc>
              <a:spcBef>
                <a:spcPts val="400"/>
              </a:spcBef>
              <a:spcAft>
                <a:spcPts val="0"/>
              </a:spcAft>
              <a:buClr>
                <a:schemeClr val="accent1"/>
              </a:buClr>
              <a:buSzPts val="1800"/>
              <a:buFont typeface="Arial"/>
              <a:buNone/>
              <a:defRPr sz="1800" b="1" i="1" u="none" strike="noStrike" cap="none">
                <a:solidFill>
                  <a:schemeClr val="accent1"/>
                </a:solidFill>
                <a:latin typeface="Times New Roman"/>
                <a:ea typeface="Times New Roman"/>
                <a:cs typeface="Times New Roman"/>
                <a:sym typeface="Times New Roman"/>
              </a:defRPr>
            </a:lvl2pPr>
            <a:lvl3pPr marL="1371600" marR="0" lvl="2" indent="-228600" algn="r" rtl="0">
              <a:lnSpc>
                <a:spcPct val="90000"/>
              </a:lnSpc>
              <a:spcBef>
                <a:spcPts val="400"/>
              </a:spcBef>
              <a:spcAft>
                <a:spcPts val="0"/>
              </a:spcAft>
              <a:buClr>
                <a:schemeClr val="accent1"/>
              </a:buClr>
              <a:buSzPts val="1500"/>
              <a:buFont typeface="Arial"/>
              <a:buNone/>
              <a:defRPr sz="1500" b="1" i="1" u="none" strike="noStrike" cap="none">
                <a:solidFill>
                  <a:schemeClr val="accent1"/>
                </a:solidFill>
                <a:latin typeface="Times New Roman"/>
                <a:ea typeface="Times New Roman"/>
                <a:cs typeface="Times New Roman"/>
                <a:sym typeface="Times New Roman"/>
              </a:defRPr>
            </a:lvl3pPr>
            <a:lvl4pPr marL="1828800" marR="0" lvl="3"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4pPr>
            <a:lvl5pPr marL="2286000" marR="0" lvl="4"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0" name="Google Shape;30;p7"/>
          <p:cNvSpPr txBox="1"/>
          <p:nvPr/>
        </p:nvSpPr>
        <p:spPr>
          <a:xfrm>
            <a:off x="8435340" y="4748466"/>
            <a:ext cx="471900" cy="1731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 sz="700" b="1" i="0" u="none" strike="noStrike" cap="none">
                <a:solidFill>
                  <a:srgbClr val="C4C5C9"/>
                </a:solidFill>
                <a:latin typeface="Arial"/>
                <a:ea typeface="Arial"/>
                <a:cs typeface="Arial"/>
                <a:sym typeface="Arial"/>
              </a:rPr>
              <a:t>‹#›</a:t>
            </a:fld>
            <a:endParaRPr sz="700" b="1" i="0" u="none" strike="noStrike" cap="none">
              <a:solidFill>
                <a:srgbClr val="C4C5C9"/>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Bullet Color 2">
  <p:cSld name="Content Slide with Bullet Color 2">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577412" y="1178473"/>
            <a:ext cx="7242300" cy="4380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accent1"/>
              </a:buClr>
              <a:buSzPts val="2700"/>
              <a:buFont typeface="Times New Roman"/>
              <a:buNone/>
              <a:defRPr sz="2700" b="1" i="0" u="none" strike="noStrike" cap="none">
                <a:solidFill>
                  <a:schemeClr val="accent1"/>
                </a:solidFill>
                <a:latin typeface="Times New Roman"/>
                <a:ea typeface="Times New Roman"/>
                <a:cs typeface="Times New Roman"/>
                <a:sym typeface="Times New Roma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3" name="Google Shape;33;p8"/>
          <p:cNvSpPr txBox="1">
            <a:spLocks noGrp="1"/>
          </p:cNvSpPr>
          <p:nvPr>
            <p:ph type="body" idx="1"/>
          </p:nvPr>
        </p:nvSpPr>
        <p:spPr>
          <a:xfrm>
            <a:off x="577411" y="2092873"/>
            <a:ext cx="7242300" cy="2219100"/>
          </a:xfrm>
          <a:prstGeom prst="rect">
            <a:avLst/>
          </a:prstGeom>
          <a:noFill/>
          <a:ln>
            <a:noFill/>
          </a:ln>
        </p:spPr>
        <p:txBody>
          <a:bodyPr spcFirstLastPara="1" wrap="square" lIns="68575" tIns="34275" rIns="68575" bIns="34275" anchor="t" anchorCtr="0"/>
          <a:lstStyle>
            <a:lvl1pPr marL="457200" marR="0" lvl="0" indent="-342900" algn="l" rtl="0">
              <a:lnSpc>
                <a:spcPct val="100000"/>
              </a:lnSpc>
              <a:spcBef>
                <a:spcPts val="8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dk2"/>
              </a:buClr>
              <a:buSzPts val="1500"/>
              <a:buFont typeface="Helvetica Neue"/>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577411" y="1600199"/>
            <a:ext cx="7242600" cy="4764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accent2"/>
              </a:buClr>
              <a:buSzPts val="2100"/>
              <a:buFont typeface="Arial"/>
              <a:buNone/>
              <a:defRPr sz="2100" b="0" i="1" u="none" strike="noStrike" cap="none">
                <a:solidFill>
                  <a:schemeClr val="accent2"/>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3918858" y="424203"/>
            <a:ext cx="4988400" cy="522600"/>
          </a:xfrm>
          <a:prstGeom prst="rect">
            <a:avLst/>
          </a:prstGeom>
          <a:noFill/>
          <a:ln>
            <a:noFill/>
          </a:ln>
        </p:spPr>
        <p:txBody>
          <a:bodyPr spcFirstLastPara="1" wrap="square" lIns="68575" tIns="34275" rIns="68575" bIns="34275" anchor="t" anchorCtr="0"/>
          <a:lstStyle>
            <a:lvl1pPr marL="457200" marR="0" lvl="0" indent="-228600" algn="r" rtl="0">
              <a:lnSpc>
                <a:spcPct val="90000"/>
              </a:lnSpc>
              <a:spcBef>
                <a:spcPts val="8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1pPr>
            <a:lvl2pPr marL="914400" marR="0" lvl="1" indent="-228600" algn="r" rtl="0">
              <a:lnSpc>
                <a:spcPct val="90000"/>
              </a:lnSpc>
              <a:spcBef>
                <a:spcPts val="400"/>
              </a:spcBef>
              <a:spcAft>
                <a:spcPts val="0"/>
              </a:spcAft>
              <a:buClr>
                <a:schemeClr val="accent1"/>
              </a:buClr>
              <a:buSzPts val="1800"/>
              <a:buFont typeface="Arial"/>
              <a:buNone/>
              <a:defRPr sz="1800" b="1" i="1" u="none" strike="noStrike" cap="none">
                <a:solidFill>
                  <a:schemeClr val="accent1"/>
                </a:solidFill>
                <a:latin typeface="Times New Roman"/>
                <a:ea typeface="Times New Roman"/>
                <a:cs typeface="Times New Roman"/>
                <a:sym typeface="Times New Roman"/>
              </a:defRPr>
            </a:lvl2pPr>
            <a:lvl3pPr marL="1371600" marR="0" lvl="2" indent="-228600" algn="r" rtl="0">
              <a:lnSpc>
                <a:spcPct val="90000"/>
              </a:lnSpc>
              <a:spcBef>
                <a:spcPts val="400"/>
              </a:spcBef>
              <a:spcAft>
                <a:spcPts val="0"/>
              </a:spcAft>
              <a:buClr>
                <a:schemeClr val="accent1"/>
              </a:buClr>
              <a:buSzPts val="1500"/>
              <a:buFont typeface="Arial"/>
              <a:buNone/>
              <a:defRPr sz="1500" b="1" i="1" u="none" strike="noStrike" cap="none">
                <a:solidFill>
                  <a:schemeClr val="accent1"/>
                </a:solidFill>
                <a:latin typeface="Times New Roman"/>
                <a:ea typeface="Times New Roman"/>
                <a:cs typeface="Times New Roman"/>
                <a:sym typeface="Times New Roman"/>
              </a:defRPr>
            </a:lvl3pPr>
            <a:lvl4pPr marL="1828800" marR="0" lvl="3"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4pPr>
            <a:lvl5pPr marL="2286000" marR="0" lvl="4"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6" name="Google Shape;36;p8"/>
          <p:cNvSpPr txBox="1"/>
          <p:nvPr/>
        </p:nvSpPr>
        <p:spPr>
          <a:xfrm>
            <a:off x="8435340" y="4748466"/>
            <a:ext cx="471900" cy="1731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 sz="700" b="1" i="0" u="none" strike="noStrike" cap="none">
                <a:solidFill>
                  <a:srgbClr val="C4C5C9"/>
                </a:solidFill>
                <a:latin typeface="Arial"/>
                <a:ea typeface="Arial"/>
                <a:cs typeface="Arial"/>
                <a:sym typeface="Arial"/>
              </a:rPr>
              <a:t>‹#›</a:t>
            </a:fld>
            <a:endParaRPr sz="700" b="1" i="0" u="none" strike="noStrike" cap="none">
              <a:solidFill>
                <a:srgbClr val="C4C5C9"/>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 with Bullet Color 3">
  <p:cSld name="Content Slide with Bullet Color 3">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577412" y="1178473"/>
            <a:ext cx="7242300" cy="4380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accent1"/>
              </a:buClr>
              <a:buSzPts val="2700"/>
              <a:buFont typeface="Times New Roman"/>
              <a:buNone/>
              <a:defRPr sz="2700" b="1" i="0" u="none" strike="noStrike" cap="none">
                <a:solidFill>
                  <a:schemeClr val="accent1"/>
                </a:solidFill>
                <a:latin typeface="Times New Roman"/>
                <a:ea typeface="Times New Roman"/>
                <a:cs typeface="Times New Roman"/>
                <a:sym typeface="Times New Roma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9" name="Google Shape;39;p9"/>
          <p:cNvSpPr txBox="1">
            <a:spLocks noGrp="1"/>
          </p:cNvSpPr>
          <p:nvPr>
            <p:ph type="body" idx="1"/>
          </p:nvPr>
        </p:nvSpPr>
        <p:spPr>
          <a:xfrm>
            <a:off x="577411" y="2092873"/>
            <a:ext cx="7242300" cy="2219100"/>
          </a:xfrm>
          <a:prstGeom prst="rect">
            <a:avLst/>
          </a:prstGeom>
          <a:noFill/>
          <a:ln>
            <a:noFill/>
          </a:ln>
        </p:spPr>
        <p:txBody>
          <a:bodyPr spcFirstLastPara="1" wrap="square" lIns="68575" tIns="34275" rIns="68575" bIns="34275" anchor="t" anchorCtr="0"/>
          <a:lstStyle>
            <a:lvl1pPr marL="457200" marR="0" lvl="0" indent="-342900" algn="l" rtl="0">
              <a:lnSpc>
                <a:spcPct val="100000"/>
              </a:lnSpc>
              <a:spcBef>
                <a:spcPts val="800"/>
              </a:spcBef>
              <a:spcAft>
                <a:spcPts val="0"/>
              </a:spcAft>
              <a:buClr>
                <a:schemeClr val="accent2"/>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dk2"/>
              </a:buClr>
              <a:buSzPts val="1500"/>
              <a:buFont typeface="Helvetica Neue"/>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00"/>
              </a:spcBef>
              <a:spcAft>
                <a:spcPts val="0"/>
              </a:spcAft>
              <a:buClr>
                <a:schemeClr val="accent2"/>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0" name="Google Shape;40;p9"/>
          <p:cNvSpPr txBox="1">
            <a:spLocks noGrp="1"/>
          </p:cNvSpPr>
          <p:nvPr>
            <p:ph type="body" idx="2"/>
          </p:nvPr>
        </p:nvSpPr>
        <p:spPr>
          <a:xfrm>
            <a:off x="577411" y="1600199"/>
            <a:ext cx="7242600" cy="4764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accent2"/>
              </a:buClr>
              <a:buSzPts val="2100"/>
              <a:buFont typeface="Arial"/>
              <a:buNone/>
              <a:defRPr sz="2100" b="0" i="1" u="none" strike="noStrike" cap="none">
                <a:solidFill>
                  <a:schemeClr val="accent2"/>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1" name="Google Shape;41;p9"/>
          <p:cNvSpPr txBox="1">
            <a:spLocks noGrp="1"/>
          </p:cNvSpPr>
          <p:nvPr>
            <p:ph type="body" idx="3"/>
          </p:nvPr>
        </p:nvSpPr>
        <p:spPr>
          <a:xfrm>
            <a:off x="3918858" y="424203"/>
            <a:ext cx="4988400" cy="522600"/>
          </a:xfrm>
          <a:prstGeom prst="rect">
            <a:avLst/>
          </a:prstGeom>
          <a:noFill/>
          <a:ln>
            <a:noFill/>
          </a:ln>
        </p:spPr>
        <p:txBody>
          <a:bodyPr spcFirstLastPara="1" wrap="square" lIns="68575" tIns="34275" rIns="68575" bIns="34275" anchor="t" anchorCtr="0"/>
          <a:lstStyle>
            <a:lvl1pPr marL="457200" marR="0" lvl="0" indent="-228600" algn="r" rtl="0">
              <a:lnSpc>
                <a:spcPct val="90000"/>
              </a:lnSpc>
              <a:spcBef>
                <a:spcPts val="8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1pPr>
            <a:lvl2pPr marL="914400" marR="0" lvl="1" indent="-228600" algn="r" rtl="0">
              <a:lnSpc>
                <a:spcPct val="90000"/>
              </a:lnSpc>
              <a:spcBef>
                <a:spcPts val="400"/>
              </a:spcBef>
              <a:spcAft>
                <a:spcPts val="0"/>
              </a:spcAft>
              <a:buClr>
                <a:schemeClr val="accent1"/>
              </a:buClr>
              <a:buSzPts val="1800"/>
              <a:buFont typeface="Arial"/>
              <a:buNone/>
              <a:defRPr sz="1800" b="1" i="1" u="none" strike="noStrike" cap="none">
                <a:solidFill>
                  <a:schemeClr val="accent1"/>
                </a:solidFill>
                <a:latin typeface="Times New Roman"/>
                <a:ea typeface="Times New Roman"/>
                <a:cs typeface="Times New Roman"/>
                <a:sym typeface="Times New Roman"/>
              </a:defRPr>
            </a:lvl2pPr>
            <a:lvl3pPr marL="1371600" marR="0" lvl="2" indent="-228600" algn="r" rtl="0">
              <a:lnSpc>
                <a:spcPct val="90000"/>
              </a:lnSpc>
              <a:spcBef>
                <a:spcPts val="400"/>
              </a:spcBef>
              <a:spcAft>
                <a:spcPts val="0"/>
              </a:spcAft>
              <a:buClr>
                <a:schemeClr val="accent1"/>
              </a:buClr>
              <a:buSzPts val="1500"/>
              <a:buFont typeface="Arial"/>
              <a:buNone/>
              <a:defRPr sz="1500" b="1" i="1" u="none" strike="noStrike" cap="none">
                <a:solidFill>
                  <a:schemeClr val="accent1"/>
                </a:solidFill>
                <a:latin typeface="Times New Roman"/>
                <a:ea typeface="Times New Roman"/>
                <a:cs typeface="Times New Roman"/>
                <a:sym typeface="Times New Roman"/>
              </a:defRPr>
            </a:lvl3pPr>
            <a:lvl4pPr marL="1828800" marR="0" lvl="3"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4pPr>
            <a:lvl5pPr marL="2286000" marR="0" lvl="4"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2" name="Google Shape;42;p9"/>
          <p:cNvSpPr txBox="1"/>
          <p:nvPr/>
        </p:nvSpPr>
        <p:spPr>
          <a:xfrm>
            <a:off x="8435340" y="4748466"/>
            <a:ext cx="471900" cy="1731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 sz="700" b="1" i="0" u="none" strike="noStrike" cap="none">
                <a:solidFill>
                  <a:srgbClr val="C4C5C9"/>
                </a:solidFill>
                <a:latin typeface="Arial"/>
                <a:ea typeface="Arial"/>
                <a:cs typeface="Arial"/>
                <a:sym typeface="Arial"/>
              </a:rPr>
              <a:t>‹#›</a:t>
            </a:fld>
            <a:endParaRPr sz="700" b="1" i="0" u="none" strike="noStrike" cap="none">
              <a:solidFill>
                <a:srgbClr val="C4C5C9"/>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with Bullet Color 4">
  <p:cSld name="Content Slide with Bullet Color 4">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577412" y="1178473"/>
            <a:ext cx="7242300" cy="4380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accent1"/>
              </a:buClr>
              <a:buSzPts val="2700"/>
              <a:buFont typeface="Times New Roman"/>
              <a:buNone/>
              <a:defRPr sz="2700" b="1" i="0" u="none" strike="noStrike" cap="none">
                <a:solidFill>
                  <a:schemeClr val="accent1"/>
                </a:solidFill>
                <a:latin typeface="Times New Roman"/>
                <a:ea typeface="Times New Roman"/>
                <a:cs typeface="Times New Roman"/>
                <a:sym typeface="Times New Roma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5" name="Google Shape;45;p10"/>
          <p:cNvSpPr txBox="1">
            <a:spLocks noGrp="1"/>
          </p:cNvSpPr>
          <p:nvPr>
            <p:ph type="body" idx="1"/>
          </p:nvPr>
        </p:nvSpPr>
        <p:spPr>
          <a:xfrm>
            <a:off x="577411" y="2092873"/>
            <a:ext cx="7242300" cy="2219100"/>
          </a:xfrm>
          <a:prstGeom prst="rect">
            <a:avLst/>
          </a:prstGeom>
          <a:noFill/>
          <a:ln>
            <a:noFill/>
          </a:ln>
        </p:spPr>
        <p:txBody>
          <a:bodyPr spcFirstLastPara="1" wrap="square" lIns="68575" tIns="34275" rIns="68575" bIns="34275" anchor="t" anchorCtr="0"/>
          <a:lstStyle>
            <a:lvl1pPr marL="457200" marR="0" lvl="0" indent="-342900" algn="l" rtl="0">
              <a:lnSpc>
                <a:spcPct val="100000"/>
              </a:lnSpc>
              <a:spcBef>
                <a:spcPts val="800"/>
              </a:spcBef>
              <a:spcAft>
                <a:spcPts val="0"/>
              </a:spcAft>
              <a:buClr>
                <a:schemeClr val="accent2"/>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accent1"/>
              </a:buClr>
              <a:buSzPts val="1500"/>
              <a:buFont typeface="Helvetica Neue"/>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00"/>
              </a:spcBef>
              <a:spcAft>
                <a:spcPts val="0"/>
              </a:spcAft>
              <a:buClr>
                <a:schemeClr val="accent2"/>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6" name="Google Shape;46;p10"/>
          <p:cNvSpPr txBox="1">
            <a:spLocks noGrp="1"/>
          </p:cNvSpPr>
          <p:nvPr>
            <p:ph type="body" idx="2"/>
          </p:nvPr>
        </p:nvSpPr>
        <p:spPr>
          <a:xfrm>
            <a:off x="577411" y="1600199"/>
            <a:ext cx="7242600" cy="4764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accent2"/>
              </a:buClr>
              <a:buSzPts val="2100"/>
              <a:buFont typeface="Arial"/>
              <a:buNone/>
              <a:defRPr sz="2100" b="0" i="1" u="none" strike="noStrike" cap="none">
                <a:solidFill>
                  <a:schemeClr val="accent2"/>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7" name="Google Shape;47;p10"/>
          <p:cNvSpPr txBox="1">
            <a:spLocks noGrp="1"/>
          </p:cNvSpPr>
          <p:nvPr>
            <p:ph type="body" idx="3"/>
          </p:nvPr>
        </p:nvSpPr>
        <p:spPr>
          <a:xfrm>
            <a:off x="3918858" y="424203"/>
            <a:ext cx="4988400" cy="522600"/>
          </a:xfrm>
          <a:prstGeom prst="rect">
            <a:avLst/>
          </a:prstGeom>
          <a:noFill/>
          <a:ln>
            <a:noFill/>
          </a:ln>
        </p:spPr>
        <p:txBody>
          <a:bodyPr spcFirstLastPara="1" wrap="square" lIns="68575" tIns="34275" rIns="68575" bIns="34275" anchor="t" anchorCtr="0"/>
          <a:lstStyle>
            <a:lvl1pPr marL="457200" marR="0" lvl="0" indent="-228600" algn="r" rtl="0">
              <a:lnSpc>
                <a:spcPct val="90000"/>
              </a:lnSpc>
              <a:spcBef>
                <a:spcPts val="8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1pPr>
            <a:lvl2pPr marL="914400" marR="0" lvl="1" indent="-228600" algn="r" rtl="0">
              <a:lnSpc>
                <a:spcPct val="90000"/>
              </a:lnSpc>
              <a:spcBef>
                <a:spcPts val="400"/>
              </a:spcBef>
              <a:spcAft>
                <a:spcPts val="0"/>
              </a:spcAft>
              <a:buClr>
                <a:schemeClr val="accent1"/>
              </a:buClr>
              <a:buSzPts val="1800"/>
              <a:buFont typeface="Arial"/>
              <a:buNone/>
              <a:defRPr sz="1800" b="1" i="1" u="none" strike="noStrike" cap="none">
                <a:solidFill>
                  <a:schemeClr val="accent1"/>
                </a:solidFill>
                <a:latin typeface="Times New Roman"/>
                <a:ea typeface="Times New Roman"/>
                <a:cs typeface="Times New Roman"/>
                <a:sym typeface="Times New Roman"/>
              </a:defRPr>
            </a:lvl2pPr>
            <a:lvl3pPr marL="1371600" marR="0" lvl="2" indent="-228600" algn="r" rtl="0">
              <a:lnSpc>
                <a:spcPct val="90000"/>
              </a:lnSpc>
              <a:spcBef>
                <a:spcPts val="400"/>
              </a:spcBef>
              <a:spcAft>
                <a:spcPts val="0"/>
              </a:spcAft>
              <a:buClr>
                <a:schemeClr val="accent1"/>
              </a:buClr>
              <a:buSzPts val="1500"/>
              <a:buFont typeface="Arial"/>
              <a:buNone/>
              <a:defRPr sz="1500" b="1" i="1" u="none" strike="noStrike" cap="none">
                <a:solidFill>
                  <a:schemeClr val="accent1"/>
                </a:solidFill>
                <a:latin typeface="Times New Roman"/>
                <a:ea typeface="Times New Roman"/>
                <a:cs typeface="Times New Roman"/>
                <a:sym typeface="Times New Roman"/>
              </a:defRPr>
            </a:lvl3pPr>
            <a:lvl4pPr marL="1828800" marR="0" lvl="3"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4pPr>
            <a:lvl5pPr marL="2286000" marR="0" lvl="4"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8" name="Google Shape;48;p10"/>
          <p:cNvSpPr txBox="1"/>
          <p:nvPr/>
        </p:nvSpPr>
        <p:spPr>
          <a:xfrm>
            <a:off x="8435340" y="4748466"/>
            <a:ext cx="471900" cy="1731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 sz="700" b="1" i="0" u="none" strike="noStrike" cap="none">
                <a:solidFill>
                  <a:srgbClr val="C4C5C9"/>
                </a:solidFill>
                <a:latin typeface="Arial"/>
                <a:ea typeface="Arial"/>
                <a:cs typeface="Arial"/>
                <a:sym typeface="Arial"/>
              </a:rPr>
              <a:t>‹#›</a:t>
            </a:fld>
            <a:endParaRPr sz="700" b="1" i="0" u="none" strike="noStrike" cap="none">
              <a:solidFill>
                <a:srgbClr val="C4C5C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2.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michigandaily.com/section/mic/nfl-racist"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www.nytimes.com/2019/03/12/sports/russell-westbrook-utah-fan.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merriam-webster.com/dictionary/race%23h3"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www.merriam-webster.com/dictionary/determinan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tiff"/><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a:off x="311700" y="1685437"/>
            <a:ext cx="8520600" cy="8863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solidFill>
                  <a:schemeClr val="accent1"/>
                </a:solidFill>
                <a:latin typeface="Times New Roman"/>
                <a:ea typeface="Times New Roman"/>
                <a:cs typeface="Times New Roman"/>
                <a:sym typeface="Times New Roman"/>
              </a:rPr>
              <a:t>Deviant Racism</a:t>
            </a:r>
            <a:endParaRPr b="1" dirty="0">
              <a:solidFill>
                <a:schemeClr val="accent1"/>
              </a:solidFill>
              <a:latin typeface="Times New Roman"/>
              <a:ea typeface="Times New Roman"/>
              <a:cs typeface="Times New Roman"/>
              <a:sym typeface="Times New Roman"/>
            </a:endParaRPr>
          </a:p>
        </p:txBody>
      </p:sp>
      <p:sp>
        <p:nvSpPr>
          <p:cNvPr id="86" name="Google Shape;86;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Times New Roman"/>
                <a:ea typeface="Times New Roman"/>
                <a:cs typeface="Times New Roman"/>
                <a:sym typeface="Times New Roman"/>
              </a:rPr>
              <a:t>Consequences of Black Athletes</a:t>
            </a:r>
            <a:endParaRPr b="1">
              <a:solidFill>
                <a:schemeClr val="accent1"/>
              </a:solidFill>
              <a:latin typeface="Times New Roman"/>
              <a:ea typeface="Times New Roman"/>
              <a:cs typeface="Times New Roman"/>
              <a:sym typeface="Times New Roman"/>
            </a:endParaRPr>
          </a:p>
        </p:txBody>
      </p:sp>
      <p:sp>
        <p:nvSpPr>
          <p:cNvPr id="87" name="Google Shape;87;p16"/>
          <p:cNvSpPr txBox="1"/>
          <p:nvPr/>
        </p:nvSpPr>
        <p:spPr>
          <a:xfrm>
            <a:off x="546500" y="3626725"/>
            <a:ext cx="4200600" cy="116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Presented by:</a:t>
            </a:r>
            <a:endParaRPr/>
          </a:p>
          <a:p>
            <a:pPr marL="0" lvl="0" indent="0" algn="l" rtl="0">
              <a:spcBef>
                <a:spcPts val="0"/>
              </a:spcBef>
              <a:spcAft>
                <a:spcPts val="0"/>
              </a:spcAft>
              <a:buNone/>
            </a:pPr>
            <a:endParaRPr/>
          </a:p>
          <a:p>
            <a:pPr marL="0" lvl="0" indent="0" algn="l" rtl="0">
              <a:spcBef>
                <a:spcPts val="0"/>
              </a:spcBef>
              <a:spcAft>
                <a:spcPts val="0"/>
              </a:spcAft>
              <a:buNone/>
            </a:pPr>
            <a:r>
              <a:rPr lang="en"/>
              <a:t>Farren Stackhouse, MA, LPC</a:t>
            </a:r>
            <a:endParaRPr/>
          </a:p>
          <a:p>
            <a:pPr marL="0" lvl="0" indent="0" algn="l" rtl="0">
              <a:spcBef>
                <a:spcPts val="0"/>
              </a:spcBef>
              <a:spcAft>
                <a:spcPts val="0"/>
              </a:spcAft>
              <a:buNone/>
            </a:pPr>
            <a:r>
              <a:rPr lang="en"/>
              <a:t>Morgan Pepper, MS, CRC, CEAS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Relevant Literature</a:t>
            </a:r>
            <a:endParaRPr/>
          </a:p>
        </p:txBody>
      </p:sp>
      <p:sp>
        <p:nvSpPr>
          <p:cNvPr id="146" name="Google Shape;146;p25"/>
          <p:cNvSpPr txBox="1">
            <a:spLocks noGrp="1"/>
          </p:cNvSpPr>
          <p:nvPr>
            <p:ph type="body" idx="1"/>
          </p:nvPr>
        </p:nvSpPr>
        <p:spPr>
          <a:xfrm>
            <a:off x="577412" y="1616473"/>
            <a:ext cx="7242300" cy="2219100"/>
          </a:xfrm>
          <a:prstGeom prst="rect">
            <a:avLst/>
          </a:prstGeom>
        </p:spPr>
        <p:txBody>
          <a:bodyPr spcFirstLastPara="1" wrap="square" lIns="68575" tIns="34275" rIns="68575" bIns="34275" anchor="t" anchorCtr="0">
            <a:noAutofit/>
          </a:bodyPr>
          <a:lstStyle/>
          <a:p>
            <a:pPr marL="0" lvl="0" indent="457200" algn="l" rtl="0">
              <a:spcBef>
                <a:spcPts val="800"/>
              </a:spcBef>
              <a:spcAft>
                <a:spcPts val="0"/>
              </a:spcAft>
              <a:buNone/>
            </a:pPr>
            <a:r>
              <a:rPr lang="en" dirty="0">
                <a:latin typeface="Times New Roman"/>
                <a:ea typeface="Times New Roman"/>
                <a:cs typeface="Times New Roman"/>
                <a:sym typeface="Times New Roman"/>
              </a:rPr>
              <a:t>African-American male athletes take precautions and minimally engage in activities of social justice missions in fear of being reprimanded by their employer, sport organization, sponsors, and media, in addition to others unmentioned. Consequences or reprimands, pose a potential danger to Black athletes financial bottom line and livelihood. Change is then prohibited (</a:t>
            </a:r>
            <a:r>
              <a:rPr lang="en" dirty="0" err="1">
                <a:latin typeface="Times New Roman"/>
                <a:ea typeface="Times New Roman"/>
                <a:cs typeface="Times New Roman"/>
                <a:sym typeface="Times New Roman"/>
              </a:rPr>
              <a:t>Gayles</a:t>
            </a:r>
            <a:r>
              <a:rPr lang="en" dirty="0">
                <a:latin typeface="Times New Roman"/>
                <a:ea typeface="Times New Roman"/>
                <a:cs typeface="Times New Roman"/>
                <a:sym typeface="Times New Roman"/>
              </a:rPr>
              <a:t>, Comeaux, </a:t>
            </a:r>
            <a:r>
              <a:rPr lang="en" dirty="0" err="1">
                <a:latin typeface="Times New Roman"/>
                <a:ea typeface="Times New Roman"/>
                <a:cs typeface="Times New Roman"/>
                <a:sym typeface="Times New Roman"/>
              </a:rPr>
              <a:t>Ofoegbu</a:t>
            </a:r>
            <a:r>
              <a:rPr lang="en" dirty="0">
                <a:latin typeface="Times New Roman"/>
                <a:ea typeface="Times New Roman"/>
                <a:cs typeface="Times New Roman"/>
                <a:sym typeface="Times New Roman"/>
              </a:rPr>
              <a:t> &amp; </a:t>
            </a:r>
            <a:r>
              <a:rPr lang="en" dirty="0" err="1">
                <a:latin typeface="Times New Roman"/>
                <a:ea typeface="Times New Roman"/>
                <a:cs typeface="Times New Roman"/>
                <a:sym typeface="Times New Roman"/>
              </a:rPr>
              <a:t>Grummert</a:t>
            </a:r>
            <a:r>
              <a:rPr lang="en" dirty="0">
                <a:latin typeface="Times New Roman"/>
                <a:ea typeface="Times New Roman"/>
                <a:cs typeface="Times New Roman"/>
                <a:sym typeface="Times New Roman"/>
              </a:rPr>
              <a:t>, 2018). </a:t>
            </a:r>
            <a:endParaRPr dirty="0">
              <a:latin typeface="Times New Roman"/>
              <a:ea typeface="Times New Roman"/>
              <a:cs typeface="Times New Roman"/>
              <a:sym typeface="Times New Roman"/>
            </a:endParaRPr>
          </a:p>
        </p:txBody>
      </p:sp>
      <p:sp>
        <p:nvSpPr>
          <p:cNvPr id="147" name="Google Shape;147;p25"/>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a:t>Relevant Literature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New York Times </a:t>
            </a:r>
            <a:r>
              <a:rPr lang="en" sz="1200" dirty="0">
                <a:latin typeface="Times New Roman" panose="02020603050405020304" pitchFamily="18" charset="0"/>
                <a:ea typeface="Arial"/>
                <a:cs typeface="Times New Roman" panose="02020603050405020304" pitchFamily="18" charset="0"/>
                <a:sym typeface="Arial"/>
              </a:rPr>
              <a:t>(March 12, 2019)</a:t>
            </a:r>
            <a:endParaRPr dirty="0">
              <a:latin typeface="Times New Roman" panose="02020603050405020304" pitchFamily="18" charset="0"/>
              <a:cs typeface="Times New Roman" panose="02020603050405020304" pitchFamily="18" charset="0"/>
            </a:endParaRPr>
          </a:p>
        </p:txBody>
      </p:sp>
      <p:sp>
        <p:nvSpPr>
          <p:cNvPr id="153" name="Google Shape;153;p26"/>
          <p:cNvSpPr txBox="1">
            <a:spLocks noGrp="1"/>
          </p:cNvSpPr>
          <p:nvPr>
            <p:ph type="body" idx="1"/>
          </p:nvPr>
        </p:nvSpPr>
        <p:spPr>
          <a:xfrm>
            <a:off x="577411" y="2243364"/>
            <a:ext cx="7242300" cy="2219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dirty="0">
                <a:solidFill>
                  <a:srgbClr val="333333"/>
                </a:solidFill>
                <a:highlight>
                  <a:srgbClr val="FFFFFF"/>
                </a:highlight>
                <a:latin typeface="Times New Roman"/>
                <a:ea typeface="Times New Roman"/>
                <a:cs typeface="Times New Roman"/>
                <a:sym typeface="Times New Roman"/>
              </a:rPr>
              <a:t>Westbrook, the star guard of the Oklahoma City Thunder, said the fan directed “disrespectful” and “racial” comments toward him. “A young man and his wife in the stands told me to get down on my knees ‘like you used to,’ ” Westbrook said.</a:t>
            </a:r>
            <a:endParaRPr dirty="0">
              <a:solidFill>
                <a:srgbClr val="333333"/>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None/>
            </a:pPr>
            <a:endParaRPr dirty="0">
              <a:solidFill>
                <a:srgbClr val="333333"/>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None/>
            </a:pPr>
            <a:r>
              <a:rPr lang="en" dirty="0">
                <a:solidFill>
                  <a:srgbClr val="FF0000"/>
                </a:solidFill>
                <a:highlight>
                  <a:srgbClr val="FFFFFF"/>
                </a:highlight>
                <a:latin typeface="Times New Roman"/>
                <a:ea typeface="Times New Roman"/>
                <a:cs typeface="Times New Roman"/>
                <a:sym typeface="Times New Roman"/>
              </a:rPr>
              <a:t>Fined: $25,000</a:t>
            </a:r>
            <a:endParaRPr dirty="0">
              <a:solidFill>
                <a:srgbClr val="FF0000"/>
              </a:solidFill>
              <a:highlight>
                <a:srgbClr val="FFFFFF"/>
              </a:highlight>
              <a:latin typeface="Times New Roman"/>
              <a:ea typeface="Times New Roman"/>
              <a:cs typeface="Times New Roman"/>
              <a:sym typeface="Times New Roman"/>
            </a:endParaRPr>
          </a:p>
        </p:txBody>
      </p:sp>
      <p:sp>
        <p:nvSpPr>
          <p:cNvPr id="154" name="Google Shape;154;p26"/>
          <p:cNvSpPr txBox="1">
            <a:spLocks noGrp="1"/>
          </p:cNvSpPr>
          <p:nvPr>
            <p:ph type="body" idx="2"/>
          </p:nvPr>
        </p:nvSpPr>
        <p:spPr>
          <a:xfrm>
            <a:off x="577111" y="1616473"/>
            <a:ext cx="7242600" cy="476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b="1" dirty="0">
                <a:solidFill>
                  <a:srgbClr val="121212"/>
                </a:solidFill>
                <a:latin typeface="Georgia"/>
                <a:ea typeface="Georgia"/>
                <a:cs typeface="Georgia"/>
                <a:sym typeface="Georgia"/>
              </a:rPr>
              <a:t>Russell Westbrook Says Utah Jazz Fan Made ‘Racial’ Taunt That Led to Confrontation</a:t>
            </a:r>
            <a:endParaRPr sz="1800" b="1" dirty="0">
              <a:solidFill>
                <a:srgbClr val="121212"/>
              </a:solidFill>
              <a:latin typeface="Georgia"/>
              <a:ea typeface="Georgia"/>
              <a:cs typeface="Georgia"/>
              <a:sym typeface="Georgia"/>
            </a:endParaRPr>
          </a:p>
          <a:p>
            <a:pPr marL="0" lvl="0" indent="0" algn="l" rtl="0">
              <a:spcBef>
                <a:spcPts val="800"/>
              </a:spcBef>
              <a:spcAft>
                <a:spcPts val="0"/>
              </a:spcAft>
              <a:buNone/>
            </a:pPr>
            <a:endParaRPr dirty="0"/>
          </a:p>
        </p:txBody>
      </p:sp>
      <p:sp>
        <p:nvSpPr>
          <p:cNvPr id="155" name="Google Shape;155;p26"/>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Clr>
                <a:schemeClr val="dk1"/>
              </a:buClr>
              <a:buSzPts val="1100"/>
              <a:buFont typeface="Arial"/>
              <a:buNone/>
            </a:pPr>
            <a:r>
              <a:rPr lang="en"/>
              <a:t>Relevant Literature</a:t>
            </a:r>
            <a:endParaRPr/>
          </a:p>
          <a:p>
            <a:pPr marL="0" lvl="0" indent="0" algn="r" rtl="0">
              <a:spcBef>
                <a:spcPts val="8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577562" y="876523"/>
            <a:ext cx="7242300" cy="4380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The Michigan Daily </a:t>
            </a:r>
            <a:r>
              <a:rPr lang="en" sz="1200" dirty="0">
                <a:latin typeface="Times New Roman" panose="02020603050405020304" pitchFamily="18" charset="0"/>
                <a:ea typeface="Arial"/>
                <a:cs typeface="Times New Roman" panose="02020603050405020304" pitchFamily="18" charset="0"/>
                <a:sym typeface="Arial"/>
              </a:rPr>
              <a:t>(November 4, 2018)</a:t>
            </a:r>
            <a:endParaRPr dirty="0">
              <a:latin typeface="Times New Roman" panose="02020603050405020304" pitchFamily="18" charset="0"/>
              <a:cs typeface="Times New Roman" panose="02020603050405020304" pitchFamily="18" charset="0"/>
            </a:endParaRPr>
          </a:p>
        </p:txBody>
      </p:sp>
      <p:sp>
        <p:nvSpPr>
          <p:cNvPr id="161" name="Google Shape;161;p27"/>
          <p:cNvSpPr txBox="1">
            <a:spLocks noGrp="1"/>
          </p:cNvSpPr>
          <p:nvPr>
            <p:ph type="body" idx="1"/>
          </p:nvPr>
        </p:nvSpPr>
        <p:spPr>
          <a:xfrm>
            <a:off x="402258" y="1682244"/>
            <a:ext cx="7242300" cy="2801100"/>
          </a:xfrm>
          <a:prstGeom prst="rect">
            <a:avLst/>
          </a:prstGeom>
        </p:spPr>
        <p:txBody>
          <a:bodyPr spcFirstLastPara="1" wrap="square" lIns="68575" tIns="34275" rIns="68575" bIns="34275" anchor="t" anchorCtr="0">
            <a:noAutofit/>
          </a:bodyPr>
          <a:lstStyle/>
          <a:p>
            <a:pPr marL="457200" lvl="0" indent="0" algn="l" rtl="0">
              <a:spcBef>
                <a:spcPts val="800"/>
              </a:spcBef>
              <a:spcAft>
                <a:spcPts val="0"/>
              </a:spcAft>
              <a:buNone/>
            </a:pPr>
            <a:r>
              <a:rPr lang="en" dirty="0">
                <a:solidFill>
                  <a:srgbClr val="333333"/>
                </a:solidFill>
                <a:latin typeface="Times New Roman"/>
                <a:ea typeface="Times New Roman"/>
                <a:cs typeface="Times New Roman"/>
                <a:sym typeface="Times New Roman"/>
              </a:rPr>
              <a:t>“If we don’t talk about how the best and most talented players in football tend to be Black and undercompensated compared to the white administrators, public and popular discourse will remark that disparities do not exist. This blindness (and ignorance) is profitable. Maintaining the status quo is profitable. Failing to understand or combat racism institutions is profitable.” </a:t>
            </a:r>
            <a:endParaRPr dirty="0">
              <a:solidFill>
                <a:srgbClr val="333333"/>
              </a:solidFill>
              <a:latin typeface="Times New Roman"/>
              <a:ea typeface="Times New Roman"/>
              <a:cs typeface="Times New Roman"/>
              <a:sym typeface="Times New Roman"/>
            </a:endParaRPr>
          </a:p>
          <a:p>
            <a:pPr marL="457200" lvl="0" indent="0" algn="l" rtl="0">
              <a:spcBef>
                <a:spcPts val="800"/>
              </a:spcBef>
              <a:spcAft>
                <a:spcPts val="0"/>
              </a:spcAft>
              <a:buClr>
                <a:schemeClr val="dk1"/>
              </a:buClr>
              <a:buSzPts val="1100"/>
              <a:buFont typeface="Arial"/>
              <a:buNone/>
            </a:pPr>
            <a:r>
              <a:rPr lang="en" dirty="0">
                <a:solidFill>
                  <a:srgbClr val="333333"/>
                </a:solidFill>
                <a:latin typeface="Times New Roman"/>
                <a:ea typeface="Times New Roman"/>
                <a:cs typeface="Times New Roman"/>
                <a:sym typeface="Times New Roman"/>
              </a:rPr>
              <a:t>“Black players are used for their bodies to make their owners a profit at the expense of their own sanity and well-being.”</a:t>
            </a:r>
            <a:endParaRPr dirty="0">
              <a:solidFill>
                <a:srgbClr val="333333"/>
              </a:solidFill>
              <a:latin typeface="Times New Roman"/>
              <a:ea typeface="Times New Roman"/>
              <a:cs typeface="Times New Roman"/>
              <a:sym typeface="Times New Roman"/>
            </a:endParaRPr>
          </a:p>
          <a:p>
            <a:pPr marL="0" lvl="0" indent="0" algn="l" rtl="0">
              <a:spcBef>
                <a:spcPts val="800"/>
              </a:spcBef>
              <a:spcAft>
                <a:spcPts val="0"/>
              </a:spcAft>
              <a:buNone/>
            </a:pPr>
            <a:endParaRPr sz="1450" dirty="0">
              <a:solidFill>
                <a:srgbClr val="FF0000"/>
              </a:solidFill>
              <a:highlight>
                <a:srgbClr val="FFFFFF"/>
              </a:highlight>
            </a:endParaRPr>
          </a:p>
        </p:txBody>
      </p:sp>
      <p:sp>
        <p:nvSpPr>
          <p:cNvPr id="162" name="Google Shape;162;p27"/>
          <p:cNvSpPr txBox="1">
            <a:spLocks noGrp="1"/>
          </p:cNvSpPr>
          <p:nvPr>
            <p:ph type="body" idx="2"/>
          </p:nvPr>
        </p:nvSpPr>
        <p:spPr>
          <a:xfrm>
            <a:off x="577411" y="1314524"/>
            <a:ext cx="7242600" cy="476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600"/>
              </a:spcAft>
              <a:buNone/>
            </a:pPr>
            <a:r>
              <a:rPr lang="en" sz="2000" b="1" dirty="0">
                <a:solidFill>
                  <a:srgbClr val="121212"/>
                </a:solidFill>
                <a:latin typeface="Georgia"/>
                <a:ea typeface="Georgia"/>
                <a:cs typeface="Georgia"/>
                <a:sym typeface="Georgia"/>
              </a:rPr>
              <a:t>The NFL is Racist</a:t>
            </a:r>
            <a:endParaRPr sz="2000" dirty="0"/>
          </a:p>
        </p:txBody>
      </p:sp>
      <p:sp>
        <p:nvSpPr>
          <p:cNvPr id="163" name="Google Shape;163;p27"/>
          <p:cNvSpPr txBox="1">
            <a:spLocks noGrp="1"/>
          </p:cNvSpPr>
          <p:nvPr>
            <p:ph type="body" idx="3"/>
          </p:nvPr>
        </p:nvSpPr>
        <p:spPr>
          <a:xfrm>
            <a:off x="402340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Clr>
                <a:schemeClr val="dk1"/>
              </a:buClr>
              <a:buSzPts val="1100"/>
              <a:buFont typeface="Arial"/>
              <a:buNone/>
            </a:pPr>
            <a:r>
              <a:rPr lang="en"/>
              <a:t>Relevant Literature</a:t>
            </a:r>
            <a:endParaRPr/>
          </a:p>
          <a:p>
            <a:pPr marL="0" lvl="0" indent="0" algn="r" rtl="0">
              <a:spcBef>
                <a:spcPts val="800"/>
              </a:spcBef>
              <a:spcAft>
                <a:spcPts val="0"/>
              </a:spcAft>
              <a:buNone/>
            </a:pPr>
            <a:endParaRPr sz="1100" b="0" i="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28"/>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Clr>
                <a:schemeClr val="dk1"/>
              </a:buClr>
              <a:buSzPts val="1100"/>
              <a:buFont typeface="Arial"/>
              <a:buNone/>
            </a:pPr>
            <a:r>
              <a:rPr lang="en" dirty="0"/>
              <a:t>Effect</a:t>
            </a:r>
            <a:endParaRPr dirty="0"/>
          </a:p>
        </p:txBody>
      </p:sp>
      <p:pic>
        <p:nvPicPr>
          <p:cNvPr id="2" name="Picture 1">
            <a:extLst>
              <a:ext uri="{FF2B5EF4-FFF2-40B4-BE49-F238E27FC236}">
                <a16:creationId xmlns:a16="http://schemas.microsoft.com/office/drawing/2014/main" id="{48C1306B-20FA-C742-8664-EAFDD5FE04CE}"/>
              </a:ext>
            </a:extLst>
          </p:cNvPr>
          <p:cNvPicPr>
            <a:picLocks noChangeAspect="1"/>
          </p:cNvPicPr>
          <p:nvPr/>
        </p:nvPicPr>
        <p:blipFill>
          <a:blip r:embed="rId3"/>
          <a:stretch>
            <a:fillRect/>
          </a:stretch>
        </p:blipFill>
        <p:spPr>
          <a:xfrm>
            <a:off x="4905725" y="717764"/>
            <a:ext cx="4001533" cy="4001533"/>
          </a:xfrm>
          <a:prstGeom prst="rect">
            <a:avLst/>
          </a:prstGeom>
        </p:spPr>
      </p:pic>
      <p:sp>
        <p:nvSpPr>
          <p:cNvPr id="168" name="Google Shape;168;p28"/>
          <p:cNvSpPr txBox="1">
            <a:spLocks noGrp="1"/>
          </p:cNvSpPr>
          <p:nvPr>
            <p:ph type="body" idx="2"/>
          </p:nvPr>
        </p:nvSpPr>
        <p:spPr>
          <a:xfrm>
            <a:off x="236742" y="1767816"/>
            <a:ext cx="7242600" cy="476400"/>
          </a:xfrm>
          <a:prstGeom prst="rect">
            <a:avLst/>
          </a:prstGeom>
        </p:spPr>
        <p:txBody>
          <a:bodyPr spcFirstLastPara="1" wrap="square" lIns="68575" tIns="34275" rIns="68575" bIns="34275" anchor="t" anchorCtr="0">
            <a:noAutofit/>
          </a:bodyPr>
          <a:lstStyle/>
          <a:p>
            <a:pPr marL="457200" lvl="0" indent="0" algn="ctr" rtl="0">
              <a:spcBef>
                <a:spcPts val="800"/>
              </a:spcBef>
              <a:spcAft>
                <a:spcPts val="0"/>
              </a:spcAft>
              <a:buNone/>
            </a:pPr>
            <a:r>
              <a:rPr lang="en" sz="9600" b="1" dirty="0">
                <a:solidFill>
                  <a:schemeClr val="accent1"/>
                </a:solidFill>
              </a:rPr>
              <a:t>2. Power</a:t>
            </a:r>
            <a:endParaRPr sz="9600" b="1"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Relevant Literature</a:t>
            </a:r>
            <a:endParaRPr dirty="0"/>
          </a:p>
        </p:txBody>
      </p:sp>
      <p:sp>
        <p:nvSpPr>
          <p:cNvPr id="175" name="Google Shape;175;p29"/>
          <p:cNvSpPr txBox="1">
            <a:spLocks noGrp="1"/>
          </p:cNvSpPr>
          <p:nvPr>
            <p:ph type="body" idx="1"/>
          </p:nvPr>
        </p:nvSpPr>
        <p:spPr>
          <a:xfrm>
            <a:off x="577411" y="1289538"/>
            <a:ext cx="7242300" cy="264736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sz="2400" dirty="0">
              <a:latin typeface="Times New Roman"/>
              <a:ea typeface="Times New Roman"/>
              <a:cs typeface="Times New Roman"/>
              <a:sym typeface="Times New Roman"/>
            </a:endParaRPr>
          </a:p>
          <a:p>
            <a:pPr marL="0" lvl="0" indent="457200" algn="l" rtl="0">
              <a:spcBef>
                <a:spcPts val="800"/>
              </a:spcBef>
              <a:spcAft>
                <a:spcPts val="0"/>
              </a:spcAft>
              <a:buNone/>
            </a:pPr>
            <a:r>
              <a:rPr lang="en" sz="2400" dirty="0">
                <a:latin typeface="Times New Roman"/>
                <a:ea typeface="Times New Roman"/>
                <a:cs typeface="Times New Roman"/>
                <a:sym typeface="Times New Roman"/>
              </a:rPr>
              <a:t>Black males choosing sports entertainment are not pathological in their approach, but are adapting to their perception of reality (Harrison, 2000). </a:t>
            </a:r>
            <a:endParaRPr sz="2400" dirty="0">
              <a:latin typeface="Times New Roman"/>
              <a:ea typeface="Times New Roman"/>
              <a:cs typeface="Times New Roman"/>
              <a:sym typeface="Times New Roman"/>
            </a:endParaRPr>
          </a:p>
        </p:txBody>
      </p:sp>
      <p:sp>
        <p:nvSpPr>
          <p:cNvPr id="176" name="Google Shape;176;p29"/>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a:t>Relevant Literature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a:t>Spark Change: Underlying Research Goals</a:t>
            </a:r>
            <a:endParaRPr/>
          </a:p>
        </p:txBody>
      </p:sp>
      <p:sp>
        <p:nvSpPr>
          <p:cNvPr id="182" name="Google Shape;182;p30"/>
          <p:cNvSpPr txBox="1">
            <a:spLocks noGrp="1"/>
          </p:cNvSpPr>
          <p:nvPr>
            <p:ph type="body" idx="1"/>
          </p:nvPr>
        </p:nvSpPr>
        <p:spPr>
          <a:xfrm>
            <a:off x="577411" y="2092873"/>
            <a:ext cx="7242300" cy="22191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AutoNum type="arabicPeriod"/>
            </a:pPr>
            <a:r>
              <a:rPr lang="en"/>
              <a:t>Revise punishment strategies to ensure equality in punishment, fines and/or suspensions from a multicultural lens.</a:t>
            </a:r>
            <a:endParaRPr/>
          </a:p>
          <a:p>
            <a:pPr marL="457200" lvl="0" indent="0" algn="l" rtl="0">
              <a:spcBef>
                <a:spcPts val="800"/>
              </a:spcBef>
              <a:spcAft>
                <a:spcPts val="0"/>
              </a:spcAft>
              <a:buNone/>
            </a:pPr>
            <a:endParaRPr/>
          </a:p>
          <a:p>
            <a:pPr marL="457200" lvl="0" indent="-342900" algn="l" rtl="0">
              <a:spcBef>
                <a:spcPts val="800"/>
              </a:spcBef>
              <a:spcAft>
                <a:spcPts val="0"/>
              </a:spcAft>
              <a:buSzPts val="1800"/>
              <a:buAutoNum type="arabicPeriod"/>
            </a:pPr>
            <a:r>
              <a:rPr lang="en"/>
              <a:t>Encourage and promote counselor engagement with Black athletes experiencing racism in sport.</a:t>
            </a:r>
            <a:endParaRPr/>
          </a:p>
          <a:p>
            <a:pPr marL="0" lvl="0" indent="0" algn="l" rtl="0">
              <a:spcBef>
                <a:spcPts val="800"/>
              </a:spcBef>
              <a:spcAft>
                <a:spcPts val="0"/>
              </a:spcAft>
              <a:buNone/>
            </a:pPr>
            <a:endParaRPr/>
          </a:p>
        </p:txBody>
      </p:sp>
      <p:sp>
        <p:nvSpPr>
          <p:cNvPr id="183" name="Google Shape;183;p30"/>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a:t>Hofstede’s Power Distance Index</a:t>
            </a:r>
            <a:endParaRPr/>
          </a:p>
        </p:txBody>
      </p:sp>
      <p:pic>
        <p:nvPicPr>
          <p:cNvPr id="184" name="Google Shape;184;p30" descr="Image result for Hofstede's Power Distance"/>
          <p:cNvPicPr preferRelativeResize="0"/>
          <p:nvPr/>
        </p:nvPicPr>
        <p:blipFill>
          <a:blip r:embed="rId3">
            <a:alphaModFix/>
          </a:blip>
          <a:stretch>
            <a:fillRect/>
          </a:stretch>
        </p:blipFill>
        <p:spPr>
          <a:xfrm>
            <a:off x="382825" y="869775"/>
            <a:ext cx="8054250" cy="367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31"/>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Clr>
                <a:schemeClr val="dk1"/>
              </a:buClr>
              <a:buSzPts val="1100"/>
              <a:buFont typeface="Arial"/>
              <a:buNone/>
            </a:pPr>
            <a:r>
              <a:rPr lang="en"/>
              <a:t>Effect</a:t>
            </a:r>
            <a:endParaRPr/>
          </a:p>
        </p:txBody>
      </p:sp>
      <p:pic>
        <p:nvPicPr>
          <p:cNvPr id="2" name="Picture 1">
            <a:extLst>
              <a:ext uri="{FF2B5EF4-FFF2-40B4-BE49-F238E27FC236}">
                <a16:creationId xmlns:a16="http://schemas.microsoft.com/office/drawing/2014/main" id="{DF347567-7CDA-8243-A699-5ACC0FF5B39A}"/>
              </a:ext>
            </a:extLst>
          </p:cNvPr>
          <p:cNvPicPr>
            <a:picLocks noChangeAspect="1"/>
          </p:cNvPicPr>
          <p:nvPr/>
        </p:nvPicPr>
        <p:blipFill>
          <a:blip r:embed="rId3"/>
          <a:stretch>
            <a:fillRect/>
          </a:stretch>
        </p:blipFill>
        <p:spPr>
          <a:xfrm>
            <a:off x="740435" y="861238"/>
            <a:ext cx="7419817" cy="3732027"/>
          </a:xfrm>
          <a:prstGeom prst="rect">
            <a:avLst/>
          </a:prstGeom>
        </p:spPr>
      </p:pic>
      <p:sp>
        <p:nvSpPr>
          <p:cNvPr id="189" name="Google Shape;189;p31"/>
          <p:cNvSpPr txBox="1">
            <a:spLocks noGrp="1"/>
          </p:cNvSpPr>
          <p:nvPr>
            <p:ph type="body" idx="2"/>
          </p:nvPr>
        </p:nvSpPr>
        <p:spPr>
          <a:xfrm>
            <a:off x="502983" y="946803"/>
            <a:ext cx="7242600" cy="476400"/>
          </a:xfrm>
          <a:prstGeom prst="rect">
            <a:avLst/>
          </a:prstGeom>
        </p:spPr>
        <p:txBody>
          <a:bodyPr spcFirstLastPara="1" wrap="square" lIns="68575" tIns="34275" rIns="68575" bIns="34275" anchor="t" anchorCtr="0">
            <a:noAutofit/>
          </a:bodyPr>
          <a:lstStyle/>
          <a:p>
            <a:pPr marL="457200" lvl="0" indent="0" algn="ctr" rtl="0">
              <a:spcBef>
                <a:spcPts val="800"/>
              </a:spcBef>
              <a:spcAft>
                <a:spcPts val="0"/>
              </a:spcAft>
              <a:buNone/>
            </a:pPr>
            <a:r>
              <a:rPr lang="en" sz="9600" b="1" dirty="0">
                <a:solidFill>
                  <a:schemeClr val="accent1"/>
                </a:solidFill>
              </a:rPr>
              <a:t>3. Influence</a:t>
            </a:r>
            <a:endParaRPr sz="9600" b="1" dirty="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Relevant Literature</a:t>
            </a:r>
            <a:endParaRPr/>
          </a:p>
        </p:txBody>
      </p:sp>
      <p:sp>
        <p:nvSpPr>
          <p:cNvPr id="196" name="Google Shape;196;p32"/>
          <p:cNvSpPr txBox="1">
            <a:spLocks noGrp="1"/>
          </p:cNvSpPr>
          <p:nvPr>
            <p:ph type="body" idx="1"/>
          </p:nvPr>
        </p:nvSpPr>
        <p:spPr>
          <a:xfrm>
            <a:off x="577411" y="1616473"/>
            <a:ext cx="7242300" cy="2219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sz="2400"/>
          </a:p>
          <a:p>
            <a:pPr marL="0" lvl="0" indent="457200" algn="l" rtl="0">
              <a:spcBef>
                <a:spcPts val="800"/>
              </a:spcBef>
              <a:spcAft>
                <a:spcPts val="0"/>
              </a:spcAft>
              <a:buNone/>
            </a:pPr>
            <a:r>
              <a:rPr lang="en" sz="2400">
                <a:latin typeface="Times New Roman"/>
                <a:ea typeface="Times New Roman"/>
                <a:cs typeface="Times New Roman"/>
                <a:sym typeface="Times New Roman"/>
              </a:rPr>
              <a:t>Analyzing perceptions of racial discrimination in sport, existing and deeply ingrained in sport is the culture of racism (Lawrence, 2005).</a:t>
            </a:r>
            <a:endParaRPr sz="2400">
              <a:latin typeface="Times New Roman"/>
              <a:ea typeface="Times New Roman"/>
              <a:cs typeface="Times New Roman"/>
              <a:sym typeface="Times New Roman"/>
            </a:endParaRPr>
          </a:p>
        </p:txBody>
      </p:sp>
      <p:sp>
        <p:nvSpPr>
          <p:cNvPr id="197" name="Google Shape;197;p32"/>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a:t>Relevant Literature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Relevant Literature</a:t>
            </a:r>
            <a:endParaRPr/>
          </a:p>
        </p:txBody>
      </p:sp>
      <p:sp>
        <p:nvSpPr>
          <p:cNvPr id="203" name="Google Shape;203;p33"/>
          <p:cNvSpPr txBox="1">
            <a:spLocks noGrp="1"/>
          </p:cNvSpPr>
          <p:nvPr>
            <p:ph type="body" idx="1"/>
          </p:nvPr>
        </p:nvSpPr>
        <p:spPr>
          <a:xfrm>
            <a:off x="577411" y="1848148"/>
            <a:ext cx="7242300" cy="2219100"/>
          </a:xfrm>
          <a:prstGeom prst="rect">
            <a:avLst/>
          </a:prstGeom>
        </p:spPr>
        <p:txBody>
          <a:bodyPr spcFirstLastPara="1" wrap="square" lIns="68575" tIns="34275" rIns="68575" bIns="34275" anchor="t" anchorCtr="0">
            <a:noAutofit/>
          </a:bodyPr>
          <a:lstStyle/>
          <a:p>
            <a:pPr marL="0" lvl="0" indent="457200" algn="l" rtl="0">
              <a:spcBef>
                <a:spcPts val="800"/>
              </a:spcBef>
              <a:spcAft>
                <a:spcPts val="0"/>
              </a:spcAft>
              <a:buNone/>
            </a:pPr>
            <a:r>
              <a:rPr lang="en" sz="2400">
                <a:latin typeface="Times New Roman"/>
                <a:ea typeface="Times New Roman"/>
                <a:cs typeface="Times New Roman"/>
                <a:sym typeface="Times New Roman"/>
              </a:rPr>
              <a:t>There are three sectors African American males are channeled into with low levels of push back or redirection from mainstream institutions: athlete, entertainer, and criminal (Harrison, 2000).</a:t>
            </a:r>
            <a:endParaRPr sz="2400">
              <a:latin typeface="Times New Roman"/>
              <a:ea typeface="Times New Roman"/>
              <a:cs typeface="Times New Roman"/>
              <a:sym typeface="Times New Roman"/>
            </a:endParaRPr>
          </a:p>
        </p:txBody>
      </p:sp>
      <p:sp>
        <p:nvSpPr>
          <p:cNvPr id="204" name="Google Shape;204;p33"/>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a:t>Relevant Literature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dirty="0"/>
              <a:t>Research Study</a:t>
            </a:r>
            <a:endParaRPr dirty="0"/>
          </a:p>
        </p:txBody>
      </p:sp>
      <p:sp>
        <p:nvSpPr>
          <p:cNvPr id="217" name="Google Shape;217;p35"/>
          <p:cNvSpPr>
            <a:spLocks noGrp="1"/>
          </p:cNvSpPr>
          <p:nvPr>
            <p:ph type="tbl" idx="2"/>
          </p:nvPr>
        </p:nvSpPr>
        <p:spPr>
          <a:xfrm>
            <a:off x="5407758" y="1966334"/>
            <a:ext cx="3499500" cy="2752963"/>
          </a:xfrm>
          <a:prstGeom prst="rect">
            <a:avLst/>
          </a:prstGeom>
        </p:spPr>
        <p:txBody>
          <a:bodyPr spcFirstLastPara="1" wrap="square" lIns="68575" tIns="34275" rIns="68575" bIns="34275" anchor="t" anchorCtr="0">
            <a:noAutofit/>
          </a:bodyPr>
          <a:lstStyle/>
          <a:p>
            <a:pPr marL="457200" lvl="0" indent="0" algn="l" rtl="0">
              <a:spcBef>
                <a:spcPts val="0"/>
              </a:spcBef>
              <a:spcAft>
                <a:spcPts val="0"/>
              </a:spcAft>
              <a:buNone/>
            </a:pPr>
            <a:endParaRPr lang="en-US" sz="1800" dirty="0">
              <a:solidFill>
                <a:schemeClr val="accent1"/>
              </a:solidFill>
              <a:latin typeface="Times New Roman"/>
              <a:ea typeface="Times New Roman"/>
              <a:cs typeface="Times New Roman"/>
              <a:sym typeface="Times New Roman"/>
            </a:endParaRPr>
          </a:p>
          <a:p>
            <a:pPr marL="457200" lvl="0" indent="0" algn="l" rtl="0">
              <a:spcBef>
                <a:spcPts val="0"/>
              </a:spcBef>
              <a:spcAft>
                <a:spcPts val="0"/>
              </a:spcAft>
              <a:buNone/>
            </a:pPr>
            <a:endParaRPr sz="1800" dirty="0">
              <a:solidFill>
                <a:schemeClr val="accent1"/>
              </a:solidFill>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1800" dirty="0">
                <a:solidFill>
                  <a:srgbClr val="000000"/>
                </a:solidFill>
                <a:latin typeface="Times New Roman"/>
                <a:ea typeface="Times New Roman"/>
                <a:cs typeface="Times New Roman"/>
                <a:sym typeface="Times New Roman"/>
              </a:rPr>
              <a:t>Increase fines and punishments which further </a:t>
            </a:r>
            <a:r>
              <a:rPr lang="en-US" sz="1800" dirty="0">
                <a:solidFill>
                  <a:srgbClr val="000000"/>
                </a:solidFill>
                <a:latin typeface="Times New Roman"/>
                <a:ea typeface="Times New Roman"/>
                <a:cs typeface="Times New Roman"/>
                <a:sym typeface="Times New Roman"/>
              </a:rPr>
              <a:t>shelters</a:t>
            </a:r>
            <a:r>
              <a:rPr lang="en" sz="1800" dirty="0">
                <a:solidFill>
                  <a:srgbClr val="000000"/>
                </a:solidFill>
                <a:latin typeface="Times New Roman"/>
                <a:ea typeface="Times New Roman"/>
                <a:cs typeface="Times New Roman"/>
                <a:sym typeface="Times New Roman"/>
              </a:rPr>
              <a:t> cultural sensitivity </a:t>
            </a:r>
            <a:endParaRPr sz="1800" dirty="0">
              <a:solidFill>
                <a:schemeClr val="accent1"/>
              </a:solidFill>
              <a:latin typeface="Times New Roman"/>
              <a:ea typeface="Times New Roman"/>
              <a:cs typeface="Times New Roman"/>
              <a:sym typeface="Times New Roman"/>
            </a:endParaRPr>
          </a:p>
          <a:p>
            <a:pPr marL="0" lvl="0" indent="0" algn="l" rtl="0">
              <a:spcBef>
                <a:spcPts val="0"/>
              </a:spcBef>
              <a:spcAft>
                <a:spcPts val="0"/>
              </a:spcAft>
              <a:buNone/>
            </a:pPr>
            <a:endParaRPr dirty="0">
              <a:solidFill>
                <a:schemeClr val="accent1"/>
              </a:solidFill>
            </a:endParaRPr>
          </a:p>
        </p:txBody>
      </p:sp>
      <p:sp>
        <p:nvSpPr>
          <p:cNvPr id="218" name="Google Shape;218;p35"/>
          <p:cNvSpPr>
            <a:spLocks noGrp="1"/>
          </p:cNvSpPr>
          <p:nvPr>
            <p:ph type="tbl" idx="4"/>
          </p:nvPr>
        </p:nvSpPr>
        <p:spPr>
          <a:xfrm>
            <a:off x="738636" y="1718550"/>
            <a:ext cx="3833364" cy="3383400"/>
          </a:xfrm>
          <a:prstGeom prst="rect">
            <a:avLst/>
          </a:prstGeom>
        </p:spPr>
        <p:txBody>
          <a:bodyPr spcFirstLastPara="1" wrap="square" lIns="68575" tIns="34275" rIns="68575" bIns="34275" anchor="t" anchorCtr="0">
            <a:noAutofit/>
          </a:bodyPr>
          <a:lstStyle/>
          <a:p>
            <a:pPr marL="457200" lvl="0" indent="0" algn="l" rtl="0">
              <a:spcBef>
                <a:spcPts val="0"/>
              </a:spcBef>
              <a:spcAft>
                <a:spcPts val="0"/>
              </a:spcAft>
              <a:buNone/>
            </a:pPr>
            <a:endParaRPr lang="en-US" sz="1800" dirty="0">
              <a:solidFill>
                <a:schemeClr val="accent1"/>
              </a:solidFill>
              <a:latin typeface="Times New Roman"/>
              <a:ea typeface="Times New Roman"/>
              <a:cs typeface="Times New Roman"/>
              <a:sym typeface="Times New Roman"/>
            </a:endParaRPr>
          </a:p>
          <a:p>
            <a:pPr marL="457200" lvl="0" indent="0" algn="l" rtl="0">
              <a:spcBef>
                <a:spcPts val="0"/>
              </a:spcBef>
              <a:spcAft>
                <a:spcPts val="0"/>
              </a:spcAft>
              <a:buNone/>
            </a:pPr>
            <a:endParaRPr sz="1800" dirty="0">
              <a:solidFill>
                <a:schemeClr val="accent1"/>
              </a:solidFill>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endParaRPr lang="en" sz="1500" dirty="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 sz="1800" dirty="0">
                <a:solidFill>
                  <a:srgbClr val="000000"/>
                </a:solidFill>
                <a:latin typeface="Times New Roman"/>
                <a:ea typeface="Times New Roman"/>
                <a:cs typeface="Times New Roman"/>
                <a:sym typeface="Times New Roman"/>
              </a:rPr>
              <a:t>Allow athletes to engage in </a:t>
            </a:r>
            <a:r>
              <a:rPr lang="en-US" sz="1800" dirty="0">
                <a:solidFill>
                  <a:srgbClr val="000000"/>
                </a:solidFill>
                <a:latin typeface="Times New Roman"/>
                <a:ea typeface="Times New Roman"/>
                <a:cs typeface="Times New Roman"/>
                <a:sym typeface="Times New Roman"/>
              </a:rPr>
              <a:t>dialogue</a:t>
            </a:r>
            <a:r>
              <a:rPr lang="en" sz="1800" dirty="0">
                <a:solidFill>
                  <a:srgbClr val="000000"/>
                </a:solidFill>
                <a:latin typeface="Times New Roman"/>
                <a:ea typeface="Times New Roman"/>
                <a:cs typeface="Times New Roman"/>
                <a:sym typeface="Times New Roman"/>
              </a:rPr>
              <a:t> about race and social causes </a:t>
            </a:r>
          </a:p>
          <a:p>
            <a:pPr marL="457200" lvl="0" indent="-323850" algn="l" rtl="0">
              <a:spcBef>
                <a:spcPts val="0"/>
              </a:spcBef>
              <a:spcAft>
                <a:spcPts val="0"/>
              </a:spcAft>
              <a:buSzPts val="1500"/>
              <a:buFont typeface="Times New Roman"/>
              <a:buChar char="●"/>
            </a:pPr>
            <a:r>
              <a:rPr lang="en" sz="1800" dirty="0">
                <a:solidFill>
                  <a:srgbClr val="000000"/>
                </a:solidFill>
                <a:latin typeface="Times New Roman"/>
                <a:ea typeface="Times New Roman"/>
                <a:cs typeface="Times New Roman"/>
                <a:sym typeface="Times New Roman"/>
              </a:rPr>
              <a:t>Increase counselor engagement with Black </a:t>
            </a:r>
            <a:r>
              <a:rPr lang="en-US" sz="1800" dirty="0">
                <a:solidFill>
                  <a:srgbClr val="000000"/>
                </a:solidFill>
                <a:latin typeface="Times New Roman"/>
                <a:ea typeface="Times New Roman"/>
                <a:cs typeface="Times New Roman"/>
                <a:sym typeface="Times New Roman"/>
              </a:rPr>
              <a:t>athletes</a:t>
            </a:r>
            <a:r>
              <a:rPr lang="en" sz="1800" dirty="0">
                <a:solidFill>
                  <a:srgbClr val="000000"/>
                </a:solidFill>
                <a:latin typeface="Times New Roman"/>
                <a:ea typeface="Times New Roman"/>
                <a:cs typeface="Times New Roman"/>
                <a:sym typeface="Times New Roman"/>
              </a:rPr>
              <a:t> experiencing racism in sports </a:t>
            </a:r>
          </a:p>
          <a:p>
            <a:pPr marL="133350" lvl="0" algn="l" rtl="0">
              <a:spcBef>
                <a:spcPts val="0"/>
              </a:spcBef>
              <a:spcAft>
                <a:spcPts val="0"/>
              </a:spcAft>
              <a:buSzPts val="1500"/>
            </a:pPr>
            <a:endParaRPr sz="1500" dirty="0">
              <a:solidFill>
                <a:srgbClr val="000000"/>
              </a:solidFill>
              <a:latin typeface="Times New Roman"/>
              <a:ea typeface="Times New Roman"/>
              <a:cs typeface="Times New Roman"/>
              <a:sym typeface="Times New Roman"/>
            </a:endParaRPr>
          </a:p>
          <a:p>
            <a:pPr marL="457200" lvl="0" indent="0" algn="l" rtl="0">
              <a:spcBef>
                <a:spcPts val="0"/>
              </a:spcBef>
              <a:spcAft>
                <a:spcPts val="0"/>
              </a:spcAft>
              <a:buNone/>
            </a:pPr>
            <a:endParaRPr sz="1500" dirty="0">
              <a:solidFill>
                <a:srgbClr val="000000"/>
              </a:solidFill>
              <a:latin typeface="Times New Roman"/>
              <a:ea typeface="Times New Roman"/>
              <a:cs typeface="Times New Roman"/>
              <a:sym typeface="Times New Roman"/>
            </a:endParaRPr>
          </a:p>
        </p:txBody>
      </p:sp>
      <p:sp>
        <p:nvSpPr>
          <p:cNvPr id="219" name="Google Shape;219;p35"/>
          <p:cNvSpPr txBox="1"/>
          <p:nvPr/>
        </p:nvSpPr>
        <p:spPr>
          <a:xfrm>
            <a:off x="619500" y="853950"/>
            <a:ext cx="7905000" cy="86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chemeClr val="accent1"/>
                </a:solidFill>
                <a:latin typeface="Times New Roman"/>
                <a:ea typeface="Times New Roman"/>
                <a:cs typeface="Times New Roman"/>
                <a:sym typeface="Times New Roman"/>
              </a:rPr>
              <a:t>Promoting Change</a:t>
            </a:r>
            <a:endParaRPr sz="3600" b="1" dirty="0">
              <a:solidFill>
                <a:schemeClr val="accent1"/>
              </a:solidFill>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F34FEEF5-5E2C-D645-ADD4-88F988A440D4}"/>
              </a:ext>
            </a:extLst>
          </p:cNvPr>
          <p:cNvPicPr>
            <a:picLocks noChangeAspect="1"/>
          </p:cNvPicPr>
          <p:nvPr/>
        </p:nvPicPr>
        <p:blipFill>
          <a:blip r:embed="rId3"/>
          <a:stretch>
            <a:fillRect/>
          </a:stretch>
        </p:blipFill>
        <p:spPr>
          <a:xfrm>
            <a:off x="1904442" y="1485687"/>
            <a:ext cx="837881" cy="1086063"/>
          </a:xfrm>
          <a:prstGeom prst="rect">
            <a:avLst/>
          </a:prstGeom>
        </p:spPr>
      </p:pic>
      <p:pic>
        <p:nvPicPr>
          <p:cNvPr id="4" name="Picture 3">
            <a:extLst>
              <a:ext uri="{FF2B5EF4-FFF2-40B4-BE49-F238E27FC236}">
                <a16:creationId xmlns:a16="http://schemas.microsoft.com/office/drawing/2014/main" id="{B76E6CFF-C44B-7949-8FB5-7421473F382F}"/>
              </a:ext>
            </a:extLst>
          </p:cNvPr>
          <p:cNvPicPr>
            <a:picLocks noChangeAspect="1"/>
          </p:cNvPicPr>
          <p:nvPr/>
        </p:nvPicPr>
        <p:blipFill>
          <a:blip r:embed="rId4"/>
          <a:stretch>
            <a:fillRect/>
          </a:stretch>
        </p:blipFill>
        <p:spPr>
          <a:xfrm>
            <a:off x="6671337" y="1638467"/>
            <a:ext cx="783438" cy="7834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Session Goals</a:t>
            </a:r>
            <a:endParaRPr/>
          </a:p>
        </p:txBody>
      </p:sp>
      <p:sp>
        <p:nvSpPr>
          <p:cNvPr id="93" name="Google Shape;93;p17"/>
          <p:cNvSpPr txBox="1">
            <a:spLocks noGrp="1"/>
          </p:cNvSpPr>
          <p:nvPr>
            <p:ph type="body" idx="1"/>
          </p:nvPr>
        </p:nvSpPr>
        <p:spPr>
          <a:xfrm>
            <a:off x="577411" y="1616473"/>
            <a:ext cx="7242300" cy="2219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latin typeface="Times New Roman"/>
                <a:ea typeface="Times New Roman"/>
                <a:cs typeface="Times New Roman"/>
                <a:sym typeface="Times New Roman"/>
              </a:rPr>
              <a:t>1. Audience will gain critical research knowledge to advance research on biases, prejudices, micro-aggressive behaviors and discrimination in sports.</a:t>
            </a:r>
            <a:endParaRPr>
              <a:latin typeface="Times New Roman"/>
              <a:ea typeface="Times New Roman"/>
              <a:cs typeface="Times New Roman"/>
              <a:sym typeface="Times New Roman"/>
            </a:endParaRPr>
          </a:p>
          <a:p>
            <a:pPr marL="0" lvl="0" indent="0" algn="l" rtl="0">
              <a:spcBef>
                <a:spcPts val="800"/>
              </a:spcBef>
              <a:spcAft>
                <a:spcPts val="0"/>
              </a:spcAft>
              <a:buNone/>
            </a:pPr>
            <a:endParaRPr>
              <a:latin typeface="Times New Roman"/>
              <a:ea typeface="Times New Roman"/>
              <a:cs typeface="Times New Roman"/>
              <a:sym typeface="Times New Roman"/>
            </a:endParaRPr>
          </a:p>
          <a:p>
            <a:pPr marL="0" lvl="0" indent="0" algn="l" rtl="0">
              <a:spcBef>
                <a:spcPts val="800"/>
              </a:spcBef>
              <a:spcAft>
                <a:spcPts val="0"/>
              </a:spcAft>
              <a:buNone/>
            </a:pPr>
            <a:r>
              <a:rPr lang="en">
                <a:latin typeface="Times New Roman"/>
                <a:ea typeface="Times New Roman"/>
                <a:cs typeface="Times New Roman"/>
                <a:sym typeface="Times New Roman"/>
              </a:rPr>
              <a:t>2. Audience will have heightened awareness of excessive punishment and consequences of racism in sport.</a:t>
            </a:r>
            <a:endParaRPr>
              <a:latin typeface="Times New Roman"/>
              <a:ea typeface="Times New Roman"/>
              <a:cs typeface="Times New Roman"/>
              <a:sym typeface="Times New Roman"/>
            </a:endParaRPr>
          </a:p>
          <a:p>
            <a:pPr marL="0" lvl="0" indent="0" algn="l" rtl="0">
              <a:spcBef>
                <a:spcPts val="800"/>
              </a:spcBef>
              <a:spcAft>
                <a:spcPts val="0"/>
              </a:spcAft>
              <a:buNone/>
            </a:pPr>
            <a:endParaRPr>
              <a:latin typeface="Times New Roman"/>
              <a:ea typeface="Times New Roman"/>
              <a:cs typeface="Times New Roman"/>
              <a:sym typeface="Times New Roman"/>
            </a:endParaRPr>
          </a:p>
          <a:p>
            <a:pPr marL="0" lvl="0" indent="0" algn="l" rtl="0">
              <a:spcBef>
                <a:spcPts val="800"/>
              </a:spcBef>
              <a:spcAft>
                <a:spcPts val="0"/>
              </a:spcAft>
              <a:buNone/>
            </a:pPr>
            <a:r>
              <a:rPr lang="en">
                <a:latin typeface="Times New Roman"/>
                <a:ea typeface="Times New Roman"/>
                <a:cs typeface="Times New Roman"/>
                <a:sym typeface="Times New Roman"/>
              </a:rPr>
              <a:t>3. Audience will gain insight on ways to advance research on rehabilitation counselors engagement with Black athletes.</a:t>
            </a:r>
            <a:endParaRPr>
              <a:latin typeface="Times New Roman"/>
              <a:ea typeface="Times New Roman"/>
              <a:cs typeface="Times New Roman"/>
              <a:sym typeface="Times New Roman"/>
            </a:endParaRPr>
          </a:p>
          <a:p>
            <a:pPr marL="0" lvl="0" indent="0" algn="l" rtl="0">
              <a:spcBef>
                <a:spcPts val="800"/>
              </a:spcBef>
              <a:spcAft>
                <a:spcPts val="0"/>
              </a:spcAft>
              <a:buNone/>
            </a:pPr>
            <a:endParaRPr sz="1400"/>
          </a:p>
        </p:txBody>
      </p:sp>
      <p:sp>
        <p:nvSpPr>
          <p:cNvPr id="94" name="Google Shape;94;p17"/>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a:t>Goals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Implications for Research</a:t>
            </a:r>
            <a:endParaRPr/>
          </a:p>
        </p:txBody>
      </p:sp>
      <p:sp>
        <p:nvSpPr>
          <p:cNvPr id="226" name="Google Shape;226;p36"/>
          <p:cNvSpPr txBox="1">
            <a:spLocks noGrp="1"/>
          </p:cNvSpPr>
          <p:nvPr>
            <p:ph type="body" idx="1"/>
          </p:nvPr>
        </p:nvSpPr>
        <p:spPr>
          <a:xfrm>
            <a:off x="474293" y="1685500"/>
            <a:ext cx="7919429" cy="2219100"/>
          </a:xfrm>
          <a:prstGeom prst="rect">
            <a:avLst/>
          </a:prstGeom>
        </p:spPr>
        <p:txBody>
          <a:bodyPr spcFirstLastPara="1" wrap="square" lIns="68575" tIns="34275" rIns="68575" bIns="34275" anchor="t" anchorCtr="0">
            <a:noAutofit/>
          </a:bodyPr>
          <a:lstStyle/>
          <a:p>
            <a:pPr marL="0" lvl="0" indent="457200" algn="l" rtl="0">
              <a:spcBef>
                <a:spcPts val="800"/>
              </a:spcBef>
              <a:spcAft>
                <a:spcPts val="0"/>
              </a:spcAft>
              <a:buNone/>
            </a:pPr>
            <a:r>
              <a:rPr lang="en" sz="2400" dirty="0">
                <a:latin typeface="Times New Roman"/>
                <a:ea typeface="Times New Roman"/>
                <a:cs typeface="Times New Roman"/>
                <a:sym typeface="Times New Roman"/>
              </a:rPr>
              <a:t>Additional research should include insight from women and various racial and/or ethnic groups while also involving fans, community members, agents, and other individuals not employed by the sport organization (Gayles, Comeaux, Ofoegbu &amp; Grummert, 2018;Blodgett, Ge, Schinke &amp; McGannon, 2017). </a:t>
            </a:r>
            <a:endParaRPr sz="2400" dirty="0">
              <a:latin typeface="Times New Roman"/>
              <a:ea typeface="Times New Roman"/>
              <a:cs typeface="Times New Roman"/>
              <a:sym typeface="Times New Roman"/>
            </a:endParaRPr>
          </a:p>
        </p:txBody>
      </p:sp>
      <p:sp>
        <p:nvSpPr>
          <p:cNvPr id="227" name="Google Shape;227;p36"/>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a:t>Implications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body" idx="1"/>
          </p:nvPr>
        </p:nvSpPr>
        <p:spPr>
          <a:xfrm>
            <a:off x="589123" y="1281639"/>
            <a:ext cx="7242300" cy="3465300"/>
          </a:xfrm>
          <a:prstGeom prst="rect">
            <a:avLst/>
          </a:prstGeom>
        </p:spPr>
        <p:txBody>
          <a:bodyPr spcFirstLastPara="1" wrap="square" lIns="68575" tIns="34275" rIns="68575" bIns="34275" anchor="t" anchorCtr="0">
            <a:noAutofit/>
          </a:bodyPr>
          <a:lstStyle/>
          <a:p>
            <a:pPr marL="152400" lvl="0" indent="0" algn="l" rtl="0">
              <a:spcBef>
                <a:spcPts val="800"/>
              </a:spcBef>
              <a:spcAft>
                <a:spcPts val="0"/>
              </a:spcAft>
              <a:buSzPts val="1200"/>
              <a:buNone/>
            </a:pPr>
            <a:r>
              <a:rPr lang="en" sz="1200" dirty="0">
                <a:latin typeface="Times New Roman"/>
                <a:ea typeface="Times New Roman"/>
                <a:cs typeface="Times New Roman"/>
                <a:sym typeface="Times New Roman"/>
              </a:rPr>
              <a:t>Blodgett, A., Ge, Y., Schinke, R., &amp;  </a:t>
            </a:r>
            <a:r>
              <a:rPr lang="en" sz="1200" dirty="0" err="1">
                <a:latin typeface="Times New Roman"/>
                <a:ea typeface="Times New Roman"/>
                <a:cs typeface="Times New Roman"/>
                <a:sym typeface="Times New Roman"/>
              </a:rPr>
              <a:t>McGannon</a:t>
            </a:r>
            <a:r>
              <a:rPr lang="en" sz="1200" dirty="0">
                <a:latin typeface="Times New Roman"/>
                <a:ea typeface="Times New Roman"/>
                <a:cs typeface="Times New Roman"/>
                <a:sym typeface="Times New Roman"/>
              </a:rPr>
              <a:t>, K. (2017). Intersecting identities of elite female boxers: Stories 	of cultural difference and marginalization in sport. </a:t>
            </a:r>
            <a:r>
              <a:rPr lang="en" sz="1200" i="1" dirty="0">
                <a:latin typeface="Times New Roman"/>
                <a:ea typeface="Times New Roman"/>
                <a:cs typeface="Times New Roman"/>
                <a:sym typeface="Times New Roman"/>
              </a:rPr>
              <a:t>Psychology of Sport and Exercise, 32</a:t>
            </a:r>
            <a:r>
              <a:rPr lang="en" sz="1200" dirty="0">
                <a:latin typeface="Times New Roman"/>
                <a:ea typeface="Times New Roman"/>
                <a:cs typeface="Times New Roman"/>
                <a:sym typeface="Times New Roman"/>
              </a:rPr>
              <a:t>, 83-92. 	doi:10.1016/j.psychsport.2017.06.006</a:t>
            </a:r>
            <a:endParaRPr sz="1200" dirty="0">
              <a:latin typeface="Times New Roman"/>
              <a:ea typeface="Times New Roman"/>
              <a:cs typeface="Times New Roman"/>
              <a:sym typeface="Times New Roman"/>
            </a:endParaRPr>
          </a:p>
          <a:p>
            <a:pPr marL="152400" lvl="0" indent="0" algn="l" rtl="0">
              <a:spcBef>
                <a:spcPts val="0"/>
              </a:spcBef>
              <a:spcAft>
                <a:spcPts val="0"/>
              </a:spcAft>
              <a:buSzPts val="1200"/>
              <a:buNone/>
            </a:pPr>
            <a:r>
              <a:rPr lang="en" sz="1200" dirty="0" err="1">
                <a:latin typeface="Times New Roman"/>
                <a:ea typeface="Times New Roman"/>
                <a:cs typeface="Times New Roman"/>
                <a:sym typeface="Times New Roman"/>
              </a:rPr>
              <a:t>Gayles</a:t>
            </a:r>
            <a:r>
              <a:rPr lang="en" sz="1200" dirty="0">
                <a:latin typeface="Times New Roman"/>
                <a:ea typeface="Times New Roman"/>
                <a:cs typeface="Times New Roman"/>
                <a:sym typeface="Times New Roman"/>
              </a:rPr>
              <a:t>, J., Comeaux, E., </a:t>
            </a:r>
            <a:r>
              <a:rPr lang="en" sz="1200" dirty="0" err="1">
                <a:latin typeface="Times New Roman"/>
                <a:ea typeface="Times New Roman"/>
                <a:cs typeface="Times New Roman"/>
                <a:sym typeface="Times New Roman"/>
              </a:rPr>
              <a:t>Ofoegbu</a:t>
            </a:r>
            <a:r>
              <a:rPr lang="en" sz="1200" dirty="0">
                <a:latin typeface="Times New Roman"/>
                <a:ea typeface="Times New Roman"/>
                <a:cs typeface="Times New Roman"/>
                <a:sym typeface="Times New Roman"/>
              </a:rPr>
              <a:t>, E., &amp; </a:t>
            </a:r>
            <a:r>
              <a:rPr lang="en" sz="1200" dirty="0" err="1">
                <a:latin typeface="Times New Roman"/>
                <a:ea typeface="Times New Roman"/>
                <a:cs typeface="Times New Roman"/>
                <a:sym typeface="Times New Roman"/>
              </a:rPr>
              <a:t>Grummert</a:t>
            </a:r>
            <a:r>
              <a:rPr lang="en" sz="1200" dirty="0">
                <a:latin typeface="Times New Roman"/>
                <a:ea typeface="Times New Roman"/>
                <a:cs typeface="Times New Roman"/>
                <a:sym typeface="Times New Roman"/>
              </a:rPr>
              <a:t>, S. (2018). Neoliberal capitalism and racism in college 	athletics: Critical approaches for supporting student-athletes. </a:t>
            </a:r>
            <a:r>
              <a:rPr lang="en" sz="1200" i="1" dirty="0">
                <a:latin typeface="Times New Roman"/>
                <a:ea typeface="Times New Roman"/>
                <a:cs typeface="Times New Roman"/>
                <a:sym typeface="Times New Roman"/>
              </a:rPr>
              <a:t>New Directions for Student Services, 	2018</a:t>
            </a:r>
            <a:r>
              <a:rPr lang="en" sz="1200" dirty="0">
                <a:latin typeface="Times New Roman"/>
                <a:ea typeface="Times New Roman"/>
                <a:cs typeface="Times New Roman"/>
                <a:sym typeface="Times New Roman"/>
              </a:rPr>
              <a:t>(163), 11-21. doi:10.1002/ss.20266</a:t>
            </a:r>
            <a:endParaRPr sz="1200" dirty="0">
              <a:latin typeface="Times New Roman"/>
              <a:ea typeface="Times New Roman"/>
              <a:cs typeface="Times New Roman"/>
              <a:sym typeface="Times New Roman"/>
            </a:endParaRPr>
          </a:p>
          <a:p>
            <a:pPr marL="152400" lvl="0" indent="0" algn="l" rtl="0">
              <a:spcBef>
                <a:spcPts val="0"/>
              </a:spcBef>
              <a:spcAft>
                <a:spcPts val="0"/>
              </a:spcAft>
              <a:buSzPts val="1200"/>
              <a:buNone/>
            </a:pPr>
            <a:r>
              <a:rPr lang="en" sz="1200" dirty="0">
                <a:latin typeface="Times New Roman"/>
                <a:ea typeface="Times New Roman"/>
                <a:cs typeface="Times New Roman"/>
                <a:sym typeface="Times New Roman"/>
              </a:rPr>
              <a:t>Harrison, C. (2000). Black athletes at the millennium. </a:t>
            </a:r>
            <a:r>
              <a:rPr lang="en" sz="1200" i="1" dirty="0">
                <a:latin typeface="Times New Roman"/>
                <a:ea typeface="Times New Roman"/>
                <a:cs typeface="Times New Roman"/>
                <a:sym typeface="Times New Roman"/>
              </a:rPr>
              <a:t>Society, 37</a:t>
            </a:r>
            <a:r>
              <a:rPr lang="en" sz="1200" dirty="0">
                <a:latin typeface="Times New Roman"/>
                <a:ea typeface="Times New Roman"/>
                <a:cs typeface="Times New Roman"/>
                <a:sym typeface="Times New Roman"/>
              </a:rPr>
              <a:t>(3), 35-39.</a:t>
            </a:r>
            <a:endParaRPr sz="1200" dirty="0">
              <a:latin typeface="Times New Roman"/>
              <a:ea typeface="Times New Roman"/>
              <a:cs typeface="Times New Roman"/>
              <a:sym typeface="Times New Roman"/>
            </a:endParaRPr>
          </a:p>
          <a:p>
            <a:pPr marL="152400" lvl="0" indent="0" algn="l" rtl="0">
              <a:spcBef>
                <a:spcPts val="0"/>
              </a:spcBef>
              <a:spcAft>
                <a:spcPts val="0"/>
              </a:spcAft>
              <a:buSzPts val="1200"/>
              <a:buNone/>
            </a:pPr>
            <a:r>
              <a:rPr lang="en" sz="1200" dirty="0" err="1">
                <a:latin typeface="Times New Roman"/>
                <a:ea typeface="Times New Roman"/>
                <a:cs typeface="Times New Roman"/>
                <a:sym typeface="Times New Roman"/>
              </a:rPr>
              <a:t>Hofested</a:t>
            </a:r>
            <a:r>
              <a:rPr lang="en" sz="1200" dirty="0">
                <a:latin typeface="Times New Roman"/>
                <a:ea typeface="Times New Roman"/>
                <a:cs typeface="Times New Roman"/>
                <a:sym typeface="Times New Roman"/>
              </a:rPr>
              <a:t>, G., (2011). </a:t>
            </a:r>
            <a:r>
              <a:rPr lang="en" sz="1200" dirty="0" err="1">
                <a:latin typeface="Times New Roman"/>
                <a:ea typeface="Times New Roman"/>
                <a:cs typeface="Times New Roman"/>
                <a:sym typeface="Times New Roman"/>
              </a:rPr>
              <a:t>Dimensionalizing</a:t>
            </a:r>
            <a:r>
              <a:rPr lang="en" sz="1200" dirty="0">
                <a:latin typeface="Times New Roman"/>
                <a:ea typeface="Times New Roman"/>
                <a:cs typeface="Times New Roman"/>
                <a:sym typeface="Times New Roman"/>
              </a:rPr>
              <a:t> cultures: The </a:t>
            </a:r>
            <a:r>
              <a:rPr lang="en" sz="1200" dirty="0" err="1">
                <a:latin typeface="Times New Roman"/>
                <a:ea typeface="Times New Roman"/>
                <a:cs typeface="Times New Roman"/>
                <a:sym typeface="Times New Roman"/>
              </a:rPr>
              <a:t>hofested</a:t>
            </a:r>
            <a:r>
              <a:rPr lang="en" sz="1200" dirty="0">
                <a:latin typeface="Times New Roman"/>
                <a:ea typeface="Times New Roman"/>
                <a:cs typeface="Times New Roman"/>
                <a:sym typeface="Times New Roman"/>
              </a:rPr>
              <a:t> model in context. </a:t>
            </a:r>
            <a:r>
              <a:rPr lang="en" sz="1200" i="1" dirty="0">
                <a:latin typeface="Times New Roman"/>
                <a:ea typeface="Times New Roman"/>
                <a:cs typeface="Times New Roman"/>
                <a:sym typeface="Times New Roman"/>
              </a:rPr>
              <a:t>Online readings of Psychology 	and Culture 2(</a:t>
            </a:r>
            <a:r>
              <a:rPr lang="en" sz="1200" dirty="0">
                <a:latin typeface="Times New Roman"/>
                <a:ea typeface="Times New Roman"/>
                <a:cs typeface="Times New Roman"/>
                <a:sym typeface="Times New Roman"/>
              </a:rPr>
              <a:t>1). </a:t>
            </a:r>
            <a:endParaRPr sz="1200" dirty="0">
              <a:latin typeface="Times New Roman"/>
              <a:ea typeface="Times New Roman"/>
              <a:cs typeface="Times New Roman"/>
              <a:sym typeface="Times New Roman"/>
            </a:endParaRPr>
          </a:p>
          <a:p>
            <a:pPr marL="152400" lvl="0" indent="0" algn="l" rtl="0">
              <a:spcBef>
                <a:spcPts val="0"/>
              </a:spcBef>
              <a:spcAft>
                <a:spcPts val="0"/>
              </a:spcAft>
              <a:buSzPts val="1200"/>
              <a:buNone/>
            </a:pPr>
            <a:r>
              <a:rPr lang="en" sz="1200" dirty="0">
                <a:latin typeface="Times New Roman"/>
                <a:ea typeface="Times New Roman"/>
                <a:cs typeface="Times New Roman"/>
                <a:sym typeface="Times New Roman"/>
              </a:rPr>
              <a:t>Lawrence, S. (2005). African </a:t>
            </a:r>
            <a:r>
              <a:rPr lang="en" sz="1200" dirty="0" err="1">
                <a:latin typeface="Times New Roman"/>
                <a:ea typeface="Times New Roman"/>
                <a:cs typeface="Times New Roman"/>
                <a:sym typeface="Times New Roman"/>
              </a:rPr>
              <a:t>american</a:t>
            </a:r>
            <a:r>
              <a:rPr lang="en" sz="1200" dirty="0">
                <a:latin typeface="Times New Roman"/>
                <a:ea typeface="Times New Roman"/>
                <a:cs typeface="Times New Roman"/>
                <a:sym typeface="Times New Roman"/>
              </a:rPr>
              <a:t> athletes’ experiences of race in sport. </a:t>
            </a:r>
            <a:r>
              <a:rPr lang="en" sz="1200" i="1" dirty="0">
                <a:latin typeface="Times New Roman"/>
                <a:ea typeface="Times New Roman"/>
                <a:cs typeface="Times New Roman"/>
                <a:sym typeface="Times New Roman"/>
              </a:rPr>
              <a:t>International Review for the 	Sociology of Sport,40</a:t>
            </a:r>
            <a:r>
              <a:rPr lang="en" sz="1200" dirty="0">
                <a:latin typeface="Times New Roman"/>
                <a:ea typeface="Times New Roman"/>
                <a:cs typeface="Times New Roman"/>
                <a:sym typeface="Times New Roman"/>
              </a:rPr>
              <a:t>(1), 99-110. doi:10.1177/1012690205052171</a:t>
            </a:r>
          </a:p>
          <a:p>
            <a:pPr marL="152400" lvl="0" indent="0" algn="l" rtl="0">
              <a:spcBef>
                <a:spcPts val="0"/>
              </a:spcBef>
              <a:spcAft>
                <a:spcPts val="0"/>
              </a:spcAft>
              <a:buSzPts val="1200"/>
              <a:buNone/>
            </a:pPr>
            <a:r>
              <a:rPr lang="en" sz="1200" dirty="0" err="1">
                <a:latin typeface="Times New Roman"/>
                <a:ea typeface="Times New Roman"/>
                <a:cs typeface="Times New Roman"/>
                <a:sym typeface="Times New Roman"/>
              </a:rPr>
              <a:t>Mulcahy</a:t>
            </a:r>
            <a:r>
              <a:rPr lang="en" sz="1200" dirty="0">
                <a:latin typeface="Times New Roman"/>
                <a:ea typeface="Times New Roman"/>
                <a:cs typeface="Times New Roman"/>
                <a:sym typeface="Times New Roman"/>
              </a:rPr>
              <a:t>, K. (2018). The </a:t>
            </a:r>
            <a:r>
              <a:rPr lang="en" sz="1200" dirty="0" err="1">
                <a:latin typeface="Times New Roman"/>
                <a:ea typeface="Times New Roman"/>
                <a:cs typeface="Times New Roman"/>
                <a:sym typeface="Times New Roman"/>
              </a:rPr>
              <a:t>nfl</a:t>
            </a:r>
            <a:r>
              <a:rPr lang="en" sz="1200" dirty="0">
                <a:latin typeface="Times New Roman"/>
                <a:ea typeface="Times New Roman"/>
                <a:cs typeface="Times New Roman"/>
                <a:sym typeface="Times New Roman"/>
              </a:rPr>
              <a:t> is racist. </a:t>
            </a:r>
            <a:r>
              <a:rPr lang="en" sz="1200" i="1" dirty="0">
                <a:latin typeface="Times New Roman"/>
                <a:ea typeface="Times New Roman"/>
                <a:cs typeface="Times New Roman"/>
                <a:sym typeface="Times New Roman"/>
              </a:rPr>
              <a:t>The </a:t>
            </a:r>
            <a:r>
              <a:rPr lang="en-US" sz="1200" i="1" dirty="0">
                <a:latin typeface="Times New Roman"/>
                <a:ea typeface="Times New Roman"/>
                <a:cs typeface="Times New Roman"/>
                <a:sym typeface="Times New Roman"/>
              </a:rPr>
              <a:t>Michigan</a:t>
            </a:r>
            <a:r>
              <a:rPr lang="en" sz="1200" i="1" dirty="0">
                <a:latin typeface="Times New Roman"/>
                <a:ea typeface="Times New Roman"/>
                <a:cs typeface="Times New Roman"/>
                <a:sym typeface="Times New Roman"/>
              </a:rPr>
              <a:t> Daily</a:t>
            </a:r>
            <a:r>
              <a:rPr lang="en" sz="1200" dirty="0">
                <a:latin typeface="Times New Roman"/>
                <a:ea typeface="Times New Roman"/>
                <a:cs typeface="Times New Roman"/>
                <a:sym typeface="Times New Roman"/>
              </a:rPr>
              <a:t>. Retrieved from</a:t>
            </a:r>
          </a:p>
          <a:p>
            <a:pPr marL="152400" lvl="0" indent="0" algn="l" rtl="0">
              <a:spcBef>
                <a:spcPts val="0"/>
              </a:spcBef>
              <a:spcAft>
                <a:spcPts val="0"/>
              </a:spcAft>
              <a:buSzPts val="1200"/>
              <a:buNone/>
            </a:pPr>
            <a:r>
              <a:rPr lang="en" sz="1100" u="sng" dirty="0">
                <a:solidFill>
                  <a:schemeClr val="bg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1100" u="sng" dirty="0">
                <a:solidFill>
                  <a:schemeClr val="tx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https://www.michigandaily.com/section/mic/nfl-racist</a:t>
            </a:r>
            <a:endParaRPr lang="en" sz="1100" u="sng" dirty="0">
              <a:solidFill>
                <a:schemeClr val="tx1"/>
              </a:solidFill>
              <a:latin typeface="Times New Roman"/>
              <a:ea typeface="Times New Roman"/>
              <a:cs typeface="Times New Roman"/>
              <a:sym typeface="Times New Roman"/>
            </a:endParaRPr>
          </a:p>
          <a:p>
            <a:pPr marL="152400" indent="0">
              <a:spcBef>
                <a:spcPts val="0"/>
              </a:spcBef>
              <a:buSzPts val="1200"/>
              <a:buNone/>
            </a:pPr>
            <a:r>
              <a:rPr lang="en" sz="1100" dirty="0">
                <a:latin typeface="Times New Roman"/>
                <a:ea typeface="Times New Roman"/>
                <a:cs typeface="Times New Roman"/>
                <a:sym typeface="Times New Roman"/>
              </a:rPr>
              <a:t>Stevens, M., &amp; Draper, K. (2019). Russell </a:t>
            </a:r>
            <a:r>
              <a:rPr lang="en" sz="1100" dirty="0" err="1">
                <a:latin typeface="Times New Roman"/>
                <a:ea typeface="Times New Roman"/>
                <a:cs typeface="Times New Roman"/>
                <a:sym typeface="Times New Roman"/>
              </a:rPr>
              <a:t>westbrook</a:t>
            </a:r>
            <a:r>
              <a:rPr lang="en" sz="1100" dirty="0">
                <a:latin typeface="Times New Roman"/>
                <a:ea typeface="Times New Roman"/>
                <a:cs typeface="Times New Roman"/>
                <a:sym typeface="Times New Roman"/>
              </a:rPr>
              <a:t> says </a:t>
            </a:r>
            <a:r>
              <a:rPr lang="en-US" sz="1100" dirty="0">
                <a:latin typeface="Times New Roman"/>
                <a:ea typeface="Times New Roman"/>
                <a:cs typeface="Times New Roman"/>
                <a:sym typeface="Times New Roman"/>
              </a:rPr>
              <a:t>U</a:t>
            </a:r>
            <a:r>
              <a:rPr lang="en" sz="1100" dirty="0" err="1">
                <a:latin typeface="Times New Roman"/>
                <a:ea typeface="Times New Roman"/>
                <a:cs typeface="Times New Roman"/>
                <a:sym typeface="Times New Roman"/>
              </a:rPr>
              <a:t>tah</a:t>
            </a:r>
            <a:r>
              <a:rPr lang="en" sz="1100" dirty="0">
                <a:latin typeface="Times New Roman"/>
                <a:ea typeface="Times New Roman"/>
                <a:cs typeface="Times New Roman"/>
                <a:sym typeface="Times New Roman"/>
              </a:rPr>
              <a:t> jazz fan made ‘racial’ </a:t>
            </a:r>
            <a:r>
              <a:rPr lang="en" sz="1100" dirty="0" err="1">
                <a:latin typeface="Times New Roman"/>
                <a:ea typeface="Times New Roman"/>
                <a:cs typeface="Times New Roman"/>
                <a:sym typeface="Times New Roman"/>
              </a:rPr>
              <a:t>tr</a:t>
            </a:r>
            <a:r>
              <a:rPr lang="en-US" sz="1100" dirty="0">
                <a:latin typeface="Times New Roman"/>
                <a:ea typeface="Times New Roman"/>
                <a:cs typeface="Times New Roman"/>
                <a:sym typeface="Times New Roman"/>
              </a:rPr>
              <a:t>ua</a:t>
            </a:r>
            <a:r>
              <a:rPr lang="en" sz="1100" dirty="0" err="1">
                <a:latin typeface="Times New Roman"/>
                <a:ea typeface="Times New Roman"/>
                <a:cs typeface="Times New Roman"/>
                <a:sym typeface="Times New Roman"/>
              </a:rPr>
              <a:t>nt</a:t>
            </a:r>
            <a:r>
              <a:rPr lang="en" sz="1100" dirty="0">
                <a:latin typeface="Times New Roman"/>
                <a:ea typeface="Times New Roman"/>
                <a:cs typeface="Times New Roman"/>
                <a:sym typeface="Times New Roman"/>
              </a:rPr>
              <a:t> that let to confrontation. </a:t>
            </a:r>
            <a:r>
              <a:rPr lang="en" sz="1100" i="1" dirty="0">
                <a:latin typeface="Times New Roman"/>
                <a:ea typeface="Times New Roman"/>
                <a:cs typeface="Times New Roman"/>
                <a:sym typeface="Times New Roman"/>
              </a:rPr>
              <a:t>The</a:t>
            </a:r>
            <a:r>
              <a:rPr lang="en" sz="1100" dirty="0">
                <a:latin typeface="Times New Roman"/>
                <a:ea typeface="Times New Roman"/>
                <a:cs typeface="Times New Roman"/>
                <a:sym typeface="Times New Roman"/>
              </a:rPr>
              <a:t> 	</a:t>
            </a:r>
            <a:r>
              <a:rPr lang="en" sz="1100" i="1" dirty="0">
                <a:latin typeface="Times New Roman"/>
                <a:ea typeface="Times New Roman"/>
                <a:cs typeface="Times New Roman"/>
                <a:sym typeface="Times New Roman"/>
              </a:rPr>
              <a:t>New York Times</a:t>
            </a:r>
            <a:r>
              <a:rPr lang="en" sz="1100" dirty="0">
                <a:latin typeface="Times New Roman"/>
                <a:ea typeface="Times New Roman"/>
                <a:cs typeface="Times New Roman"/>
                <a:sym typeface="Times New Roman"/>
              </a:rPr>
              <a:t>. Retrieved from </a:t>
            </a:r>
            <a:r>
              <a:rPr lang="en" sz="1100" u="sng" dirty="0">
                <a:solidFill>
                  <a:schemeClr val="tx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https://www.nytimes.com/2019/03/12/sports/russell-westbrook-utah-fan.html</a:t>
            </a:r>
            <a:endParaRPr sz="1200" dirty="0">
              <a:solidFill>
                <a:schemeClr val="tx1"/>
              </a:solidFill>
              <a:latin typeface="Times New Roman"/>
              <a:ea typeface="Times New Roman"/>
              <a:cs typeface="Times New Roman"/>
              <a:sym typeface="Times New Roman"/>
            </a:endParaRPr>
          </a:p>
          <a:p>
            <a:pPr marL="0" lvl="0" indent="0" algn="l" rtl="0">
              <a:spcBef>
                <a:spcPts val="800"/>
              </a:spcBef>
              <a:spcAft>
                <a:spcPts val="0"/>
              </a:spcAft>
              <a:buNone/>
            </a:pPr>
            <a:endParaRPr sz="1200" dirty="0"/>
          </a:p>
        </p:txBody>
      </p:sp>
      <p:sp>
        <p:nvSpPr>
          <p:cNvPr id="233" name="Google Shape;233;p37"/>
          <p:cNvSpPr txBox="1">
            <a:spLocks noGrp="1"/>
          </p:cNvSpPr>
          <p:nvPr>
            <p:ph type="title"/>
          </p:nvPr>
        </p:nvSpPr>
        <p:spPr>
          <a:xfrm>
            <a:off x="589123" y="843639"/>
            <a:ext cx="7242300" cy="4380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dirty="0"/>
              <a:t>References</a:t>
            </a:r>
            <a:endParaRPr dirty="0"/>
          </a:p>
        </p:txBody>
      </p:sp>
      <p:sp>
        <p:nvSpPr>
          <p:cNvPr id="234" name="Google Shape;234;p37"/>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a:t>Empirical 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Session Goals cont.</a:t>
            </a:r>
            <a:endParaRPr/>
          </a:p>
        </p:txBody>
      </p:sp>
      <p:sp>
        <p:nvSpPr>
          <p:cNvPr id="100" name="Google Shape;100;p18"/>
          <p:cNvSpPr txBox="1">
            <a:spLocks noGrp="1"/>
          </p:cNvSpPr>
          <p:nvPr>
            <p:ph type="body" idx="1"/>
          </p:nvPr>
        </p:nvSpPr>
        <p:spPr>
          <a:xfrm>
            <a:off x="577411" y="1770748"/>
            <a:ext cx="7242300" cy="2219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latin typeface="Times New Roman"/>
                <a:ea typeface="Times New Roman"/>
                <a:cs typeface="Times New Roman"/>
                <a:sym typeface="Times New Roman"/>
              </a:rPr>
              <a:t>4. Audience will be provided tools to reinforce and challenge racial stereotypes of Black athletes.</a:t>
            </a:r>
            <a:endParaRPr>
              <a:latin typeface="Times New Roman"/>
              <a:ea typeface="Times New Roman"/>
              <a:cs typeface="Times New Roman"/>
              <a:sym typeface="Times New Roman"/>
            </a:endParaRPr>
          </a:p>
          <a:p>
            <a:pPr marL="0" lvl="0" indent="0" algn="l" rtl="0">
              <a:spcBef>
                <a:spcPts val="800"/>
              </a:spcBef>
              <a:spcAft>
                <a:spcPts val="0"/>
              </a:spcAft>
              <a:buClr>
                <a:schemeClr val="dk1"/>
              </a:buClr>
              <a:buSzPts val="1100"/>
              <a:buFont typeface="Arial"/>
              <a:buNone/>
            </a:pPr>
            <a:endParaRPr>
              <a:latin typeface="Times New Roman"/>
              <a:ea typeface="Times New Roman"/>
              <a:cs typeface="Times New Roman"/>
              <a:sym typeface="Times New Roman"/>
            </a:endParaRPr>
          </a:p>
          <a:p>
            <a:pPr marL="0" lvl="0" indent="0" algn="l" rtl="0">
              <a:spcBef>
                <a:spcPts val="800"/>
              </a:spcBef>
              <a:spcAft>
                <a:spcPts val="0"/>
              </a:spcAft>
              <a:buNone/>
            </a:pPr>
            <a:r>
              <a:rPr lang="en">
                <a:latin typeface="Times New Roman"/>
                <a:ea typeface="Times New Roman"/>
                <a:cs typeface="Times New Roman"/>
                <a:sym typeface="Times New Roman"/>
              </a:rPr>
              <a:t>5. Audience will identify methods to empower social integration in sport.</a:t>
            </a:r>
            <a:endParaRPr>
              <a:latin typeface="Times New Roman"/>
              <a:ea typeface="Times New Roman"/>
              <a:cs typeface="Times New Roman"/>
              <a:sym typeface="Times New Roman"/>
            </a:endParaRPr>
          </a:p>
          <a:p>
            <a:pPr marL="0" lvl="0" indent="0" algn="l" rtl="0">
              <a:spcBef>
                <a:spcPts val="800"/>
              </a:spcBef>
              <a:spcAft>
                <a:spcPts val="0"/>
              </a:spcAft>
              <a:buClr>
                <a:schemeClr val="dk1"/>
              </a:buClr>
              <a:buSzPts val="1100"/>
              <a:buFont typeface="Arial"/>
              <a:buNone/>
            </a:pPr>
            <a:endParaRPr>
              <a:latin typeface="Times New Roman"/>
              <a:ea typeface="Times New Roman"/>
              <a:cs typeface="Times New Roman"/>
              <a:sym typeface="Times New Roman"/>
            </a:endParaRPr>
          </a:p>
          <a:p>
            <a:pPr marL="0" lvl="0" indent="0" algn="l" rtl="0">
              <a:spcBef>
                <a:spcPts val="800"/>
              </a:spcBef>
              <a:spcAft>
                <a:spcPts val="0"/>
              </a:spcAft>
              <a:buClr>
                <a:schemeClr val="dk1"/>
              </a:buClr>
              <a:buSzPts val="1100"/>
              <a:buFont typeface="Arial"/>
              <a:buNone/>
            </a:pPr>
            <a:r>
              <a:rPr lang="en">
                <a:latin typeface="Times New Roman"/>
                <a:ea typeface="Times New Roman"/>
                <a:cs typeface="Times New Roman"/>
                <a:sym typeface="Times New Roman"/>
              </a:rPr>
              <a:t>6. Audience will gain a meaningful connectedness and understanding of Black athletes and social justice missions.</a:t>
            </a:r>
            <a:endParaRPr>
              <a:latin typeface="Times New Roman"/>
              <a:ea typeface="Times New Roman"/>
              <a:cs typeface="Times New Roman"/>
              <a:sym typeface="Times New Roman"/>
            </a:endParaRPr>
          </a:p>
          <a:p>
            <a:pPr marL="0" lvl="0" indent="0" algn="l" rtl="0">
              <a:spcBef>
                <a:spcPts val="800"/>
              </a:spcBef>
              <a:spcAft>
                <a:spcPts val="0"/>
              </a:spcAft>
              <a:buNone/>
            </a:pPr>
            <a:endParaRPr sz="1400"/>
          </a:p>
        </p:txBody>
      </p:sp>
      <p:sp>
        <p:nvSpPr>
          <p:cNvPr id="101" name="Google Shape;101;p18"/>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dirty="0"/>
              <a:t>Goals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Rationale</a:t>
            </a:r>
            <a:endParaRPr dirty="0"/>
          </a:p>
        </p:txBody>
      </p:sp>
      <p:sp>
        <p:nvSpPr>
          <p:cNvPr id="107" name="Google Shape;107;p19"/>
          <p:cNvSpPr txBox="1">
            <a:spLocks noGrp="1"/>
          </p:cNvSpPr>
          <p:nvPr>
            <p:ph type="body" idx="1"/>
          </p:nvPr>
        </p:nvSpPr>
        <p:spPr>
          <a:xfrm>
            <a:off x="577411" y="2092873"/>
            <a:ext cx="7242300" cy="22191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Clr>
                <a:schemeClr val="dk1"/>
              </a:buClr>
              <a:buSzPts val="1100"/>
              <a:buFont typeface="Arial"/>
              <a:buNone/>
            </a:pPr>
            <a:r>
              <a:rPr lang="en" sz="2400" dirty="0">
                <a:latin typeface="Times New Roman"/>
                <a:ea typeface="Times New Roman"/>
                <a:cs typeface="Times New Roman"/>
                <a:sym typeface="Times New Roman"/>
              </a:rPr>
              <a:t>To enhance research and knowledge on deviant racism experienced by Black athletes; both overt and covert.</a:t>
            </a:r>
            <a:endParaRPr sz="2400" dirty="0">
              <a:latin typeface="Times New Roman"/>
              <a:ea typeface="Times New Roman"/>
              <a:cs typeface="Times New Roman"/>
              <a:sym typeface="Times New Roman"/>
            </a:endParaRPr>
          </a:p>
          <a:p>
            <a:pPr marL="0" lvl="0" indent="0" algn="ctr" rtl="0">
              <a:spcBef>
                <a:spcPts val="800"/>
              </a:spcBef>
              <a:spcAft>
                <a:spcPts val="0"/>
              </a:spcAft>
              <a:buNone/>
            </a:pPr>
            <a:endParaRPr dirty="0"/>
          </a:p>
        </p:txBody>
      </p:sp>
      <p:sp>
        <p:nvSpPr>
          <p:cNvPr id="4" name="Google Shape;101;p18">
            <a:extLst>
              <a:ext uri="{FF2B5EF4-FFF2-40B4-BE49-F238E27FC236}">
                <a16:creationId xmlns:a16="http://schemas.microsoft.com/office/drawing/2014/main" id="{33EE5371-8650-7E46-BB20-AEAA1C70E200}"/>
              </a:ext>
            </a:extLst>
          </p:cNvPr>
          <p:cNvSpPr txBox="1">
            <a:spLocks/>
          </p:cNvSpPr>
          <p:nvPr/>
        </p:nvSpPr>
        <p:spPr>
          <a:xfrm>
            <a:off x="3918858" y="424203"/>
            <a:ext cx="4988400" cy="5226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1pPr>
            <a:lvl2pPr marL="914400" marR="0" lvl="1" indent="-228600" algn="r" rtl="0">
              <a:lnSpc>
                <a:spcPct val="90000"/>
              </a:lnSpc>
              <a:spcBef>
                <a:spcPts val="400"/>
              </a:spcBef>
              <a:spcAft>
                <a:spcPts val="0"/>
              </a:spcAft>
              <a:buClr>
                <a:schemeClr val="accent1"/>
              </a:buClr>
              <a:buSzPts val="1800"/>
              <a:buFont typeface="Arial"/>
              <a:buNone/>
              <a:defRPr sz="1800" b="1" i="1" u="none" strike="noStrike" cap="none">
                <a:solidFill>
                  <a:schemeClr val="accent1"/>
                </a:solidFill>
                <a:latin typeface="Times New Roman"/>
                <a:ea typeface="Times New Roman"/>
                <a:cs typeface="Times New Roman"/>
                <a:sym typeface="Times New Roman"/>
              </a:defRPr>
            </a:lvl2pPr>
            <a:lvl3pPr marL="1371600" marR="0" lvl="2" indent="-228600" algn="r" rtl="0">
              <a:lnSpc>
                <a:spcPct val="90000"/>
              </a:lnSpc>
              <a:spcBef>
                <a:spcPts val="400"/>
              </a:spcBef>
              <a:spcAft>
                <a:spcPts val="0"/>
              </a:spcAft>
              <a:buClr>
                <a:schemeClr val="accent1"/>
              </a:buClr>
              <a:buSzPts val="1500"/>
              <a:buFont typeface="Arial"/>
              <a:buNone/>
              <a:defRPr sz="1500" b="1" i="1" u="none" strike="noStrike" cap="none">
                <a:solidFill>
                  <a:schemeClr val="accent1"/>
                </a:solidFill>
                <a:latin typeface="Times New Roman"/>
                <a:ea typeface="Times New Roman"/>
                <a:cs typeface="Times New Roman"/>
                <a:sym typeface="Times New Roman"/>
              </a:defRPr>
            </a:lvl3pPr>
            <a:lvl4pPr marL="1828800" marR="0" lvl="3"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4pPr>
            <a:lvl5pPr marL="2286000" marR="0" lvl="4" indent="-228600" algn="r" rtl="0">
              <a:lnSpc>
                <a:spcPct val="90000"/>
              </a:lnSpc>
              <a:spcBef>
                <a:spcPts val="400"/>
              </a:spcBef>
              <a:spcAft>
                <a:spcPts val="0"/>
              </a:spcAft>
              <a:buClr>
                <a:schemeClr val="accent1"/>
              </a:buClr>
              <a:buSzPts val="1400"/>
              <a:buFont typeface="Arial"/>
              <a:buNone/>
              <a:defRPr sz="1400" b="1" i="1" u="none" strike="noStrike" cap="none">
                <a:solidFill>
                  <a:schemeClr val="accent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0" indent="0"/>
            <a:r>
              <a:rPr lang="en-US" dirty="0"/>
              <a:t>Rationale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577412" y="883998"/>
            <a:ext cx="7242300" cy="4380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dirty="0"/>
              <a:t>Key Terms</a:t>
            </a:r>
            <a:endParaRPr dirty="0"/>
          </a:p>
        </p:txBody>
      </p:sp>
      <p:sp>
        <p:nvSpPr>
          <p:cNvPr id="113" name="Google Shape;113;p20"/>
          <p:cNvSpPr txBox="1">
            <a:spLocks noGrp="1"/>
          </p:cNvSpPr>
          <p:nvPr>
            <p:ph type="body" idx="1"/>
          </p:nvPr>
        </p:nvSpPr>
        <p:spPr>
          <a:xfrm>
            <a:off x="577400" y="1395876"/>
            <a:ext cx="7242300" cy="2994900"/>
          </a:xfrm>
          <a:prstGeom prst="rect">
            <a:avLst/>
          </a:prstGeom>
        </p:spPr>
        <p:txBody>
          <a:bodyPr spcFirstLastPara="1" wrap="square" lIns="68575" tIns="34275" rIns="68575" bIns="34275" anchor="t" anchorCtr="0">
            <a:noAutofit/>
          </a:bodyPr>
          <a:lstStyle/>
          <a:p>
            <a:pPr marL="0" lvl="0" indent="0" algn="l" rtl="0">
              <a:lnSpc>
                <a:spcPct val="118181"/>
              </a:lnSpc>
              <a:spcBef>
                <a:spcPts val="1400"/>
              </a:spcBef>
              <a:spcAft>
                <a:spcPts val="0"/>
              </a:spcAft>
              <a:buNone/>
            </a:pPr>
            <a:r>
              <a:rPr lang="en" b="1" i="1" dirty="0">
                <a:solidFill>
                  <a:srgbClr val="265667"/>
                </a:solidFill>
                <a:latin typeface="Times New Roman"/>
                <a:ea typeface="Times New Roman"/>
                <a:cs typeface="Times New Roman"/>
                <a:sym typeface="Times New Roman"/>
              </a:rPr>
              <a:t>Racism: </a:t>
            </a:r>
            <a:r>
              <a:rPr lang="en" dirty="0">
                <a:solidFill>
                  <a:srgbClr val="212529"/>
                </a:solidFill>
                <a:latin typeface="Times New Roman"/>
                <a:ea typeface="Times New Roman"/>
                <a:cs typeface="Times New Roman"/>
                <a:sym typeface="Times New Roman"/>
              </a:rPr>
              <a:t>A </a:t>
            </a:r>
            <a:r>
              <a:rPr lang="en" dirty="0">
                <a:solidFill>
                  <a:srgbClr val="303336"/>
                </a:solidFill>
                <a:latin typeface="Times New Roman"/>
                <a:ea typeface="Times New Roman"/>
                <a:cs typeface="Times New Roman"/>
                <a:sym typeface="Times New Roman"/>
              </a:rPr>
              <a:t>belief that</a:t>
            </a:r>
            <a:r>
              <a:rPr lang="en" dirty="0">
                <a:solidFill>
                  <a:schemeClr val="accent1"/>
                </a:solidFill>
                <a:latin typeface="Times New Roman"/>
                <a:ea typeface="Times New Roman"/>
                <a:cs typeface="Times New Roman"/>
                <a:sym typeface="Times New Roman"/>
              </a:rPr>
              <a:t> </a:t>
            </a:r>
            <a:r>
              <a:rPr lang="en" u="sng" dirty="0">
                <a:solidFill>
                  <a:schemeClr val="accent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race</a:t>
            </a:r>
            <a:r>
              <a:rPr lang="en" dirty="0">
                <a:solidFill>
                  <a:schemeClr val="accent1"/>
                </a:solidFill>
                <a:latin typeface="Times New Roman"/>
                <a:ea typeface="Times New Roman"/>
                <a:cs typeface="Times New Roman"/>
                <a:sym typeface="Times New Roman"/>
              </a:rPr>
              <a:t> </a:t>
            </a:r>
            <a:r>
              <a:rPr lang="en" dirty="0">
                <a:solidFill>
                  <a:srgbClr val="303336"/>
                </a:solidFill>
                <a:latin typeface="Times New Roman"/>
                <a:ea typeface="Times New Roman"/>
                <a:cs typeface="Times New Roman"/>
                <a:sym typeface="Times New Roman"/>
              </a:rPr>
              <a:t>is the primary </a:t>
            </a:r>
            <a:r>
              <a:rPr lang="en" u="sng" dirty="0">
                <a:solidFill>
                  <a:schemeClr val="accen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determinant</a:t>
            </a:r>
            <a:r>
              <a:rPr lang="en" dirty="0">
                <a:solidFill>
                  <a:schemeClr val="accent1"/>
                </a:solidFill>
                <a:latin typeface="Times New Roman"/>
                <a:ea typeface="Times New Roman"/>
                <a:cs typeface="Times New Roman"/>
                <a:sym typeface="Times New Roman"/>
              </a:rPr>
              <a:t> </a:t>
            </a:r>
            <a:r>
              <a:rPr lang="en" dirty="0">
                <a:solidFill>
                  <a:srgbClr val="303336"/>
                </a:solidFill>
                <a:latin typeface="Times New Roman"/>
                <a:ea typeface="Times New Roman"/>
                <a:cs typeface="Times New Roman"/>
                <a:sym typeface="Times New Roman"/>
              </a:rPr>
              <a:t>of human traits and capacities and that racial differences produce an inherent superiority of a particular race.</a:t>
            </a:r>
            <a:endParaRPr b="1" dirty="0">
              <a:solidFill>
                <a:srgbClr val="303336"/>
              </a:solidFill>
              <a:latin typeface="Times New Roman"/>
              <a:ea typeface="Times New Roman"/>
              <a:cs typeface="Times New Roman"/>
              <a:sym typeface="Times New Roman"/>
            </a:endParaRPr>
          </a:p>
          <a:p>
            <a:pPr marL="0" lvl="0" indent="0" algn="l" rtl="0">
              <a:lnSpc>
                <a:spcPct val="118181"/>
              </a:lnSpc>
              <a:spcBef>
                <a:spcPts val="1900"/>
              </a:spcBef>
              <a:spcAft>
                <a:spcPts val="0"/>
              </a:spcAft>
              <a:buClr>
                <a:schemeClr val="dk1"/>
              </a:buClr>
              <a:buSzPts val="1100"/>
              <a:buFont typeface="Arial"/>
              <a:buNone/>
            </a:pPr>
            <a:r>
              <a:rPr lang="en" b="1" i="1" dirty="0">
                <a:solidFill>
                  <a:srgbClr val="265667"/>
                </a:solidFill>
                <a:latin typeface="Times New Roman"/>
                <a:ea typeface="Times New Roman"/>
                <a:cs typeface="Times New Roman"/>
                <a:sym typeface="Times New Roman"/>
              </a:rPr>
              <a:t>Deviant: </a:t>
            </a:r>
            <a:r>
              <a:rPr lang="en" dirty="0">
                <a:solidFill>
                  <a:srgbClr val="303336"/>
                </a:solidFill>
                <a:latin typeface="Times New Roman"/>
                <a:ea typeface="Times New Roman"/>
                <a:cs typeface="Times New Roman"/>
                <a:sym typeface="Times New Roman"/>
              </a:rPr>
              <a:t>Someone or something that </a:t>
            </a:r>
            <a:r>
              <a:rPr lang="en" u="sng" dirty="0">
                <a:solidFill>
                  <a:schemeClr val="accent1"/>
                </a:solidFill>
                <a:latin typeface="Times New Roman"/>
                <a:ea typeface="Times New Roman"/>
                <a:cs typeface="Times New Roman"/>
                <a:sym typeface="Times New Roman"/>
              </a:rPr>
              <a:t>departs from a norm</a:t>
            </a:r>
            <a:r>
              <a:rPr lang="en" dirty="0">
                <a:solidFill>
                  <a:schemeClr val="accent1"/>
                </a:solidFill>
                <a:latin typeface="Times New Roman"/>
                <a:ea typeface="Times New Roman"/>
                <a:cs typeface="Times New Roman"/>
                <a:sym typeface="Times New Roman"/>
              </a:rPr>
              <a:t> </a:t>
            </a:r>
            <a:r>
              <a:rPr lang="en" i="1" dirty="0">
                <a:solidFill>
                  <a:srgbClr val="303336"/>
                </a:solidFill>
                <a:latin typeface="Times New Roman"/>
                <a:ea typeface="Times New Roman"/>
                <a:cs typeface="Times New Roman"/>
                <a:sym typeface="Times New Roman"/>
              </a:rPr>
              <a:t>especially</a:t>
            </a:r>
            <a:r>
              <a:rPr lang="en" dirty="0">
                <a:solidFill>
                  <a:srgbClr val="212529"/>
                </a:solidFill>
                <a:latin typeface="Times New Roman"/>
                <a:ea typeface="Times New Roman"/>
                <a:cs typeface="Times New Roman"/>
                <a:sym typeface="Times New Roman"/>
              </a:rPr>
              <a:t>: a person who differs markedly (as in social adjustment or behavior) from what is considered normal or acceptable</a:t>
            </a:r>
            <a:endParaRPr dirty="0">
              <a:latin typeface="Times New Roman"/>
              <a:ea typeface="Times New Roman"/>
              <a:cs typeface="Times New Roman"/>
              <a:sym typeface="Times New Roman"/>
            </a:endParaRPr>
          </a:p>
          <a:p>
            <a:pPr marL="0" lvl="0" indent="0" algn="l" rtl="0">
              <a:spcBef>
                <a:spcPts val="1500"/>
              </a:spcBef>
              <a:spcAft>
                <a:spcPts val="0"/>
              </a:spcAft>
              <a:buNone/>
            </a:pPr>
            <a:endParaRPr sz="1400" dirty="0"/>
          </a:p>
          <a:p>
            <a:pPr marL="0" lvl="0" indent="0" algn="l" rtl="0">
              <a:spcBef>
                <a:spcPts val="800"/>
              </a:spcBef>
              <a:spcAft>
                <a:spcPts val="0"/>
              </a:spcAft>
              <a:buNone/>
            </a:pPr>
            <a:endParaRPr sz="1400" dirty="0"/>
          </a:p>
          <a:p>
            <a:pPr marL="0" lvl="0" indent="0" algn="l" rtl="0">
              <a:spcBef>
                <a:spcPts val="800"/>
              </a:spcBef>
              <a:spcAft>
                <a:spcPts val="0"/>
              </a:spcAft>
              <a:buNone/>
            </a:pPr>
            <a:endParaRPr sz="1400" dirty="0"/>
          </a:p>
        </p:txBody>
      </p:sp>
      <p:sp>
        <p:nvSpPr>
          <p:cNvPr id="114" name="Google Shape;114;p20"/>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dirty="0"/>
              <a:t> Key Terms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dirty="0"/>
              <a:t>Shedding Light on Racism in Sport</a:t>
            </a:r>
            <a:endParaRPr dirty="0"/>
          </a:p>
        </p:txBody>
      </p:sp>
      <p:sp>
        <p:nvSpPr>
          <p:cNvPr id="120" name="Google Shape;120;p21"/>
          <p:cNvSpPr txBox="1">
            <a:spLocks noGrp="1"/>
          </p:cNvSpPr>
          <p:nvPr>
            <p:ph type="body" idx="1"/>
          </p:nvPr>
        </p:nvSpPr>
        <p:spPr>
          <a:xfrm>
            <a:off x="577411" y="1800148"/>
            <a:ext cx="7242300" cy="2219100"/>
          </a:xfrm>
          <a:prstGeom prst="rect">
            <a:avLst/>
          </a:prstGeom>
        </p:spPr>
        <p:txBody>
          <a:bodyPr spcFirstLastPara="1" wrap="square" lIns="68575" tIns="34275" rIns="68575" bIns="34275" anchor="t" anchorCtr="0">
            <a:noAutofit/>
          </a:bodyPr>
          <a:lstStyle/>
          <a:p>
            <a:pPr lvl="0" algn="l" rtl="0">
              <a:spcBef>
                <a:spcPts val="800"/>
              </a:spcBef>
              <a:spcAft>
                <a:spcPts val="0"/>
              </a:spcAft>
              <a:buSzPts val="1800"/>
              <a:buFont typeface="Wingdings" pitchFamily="2" charset="2"/>
              <a:buChar char="ü"/>
            </a:pPr>
            <a:r>
              <a:rPr lang="en" dirty="0">
                <a:latin typeface="Times New Roman"/>
                <a:ea typeface="Times New Roman"/>
                <a:cs typeface="Times New Roman"/>
                <a:sym typeface="Times New Roman"/>
              </a:rPr>
              <a:t>Have you ever experienced racism at a sporting event? As a spectator or player/participant?</a:t>
            </a:r>
            <a:endParaRPr dirty="0">
              <a:latin typeface="Times New Roman"/>
              <a:ea typeface="Times New Roman"/>
              <a:cs typeface="Times New Roman"/>
              <a:sym typeface="Times New Roman"/>
            </a:endParaRPr>
          </a:p>
          <a:p>
            <a:pPr marL="742950" lvl="0" indent="-285750" algn="l" rtl="0">
              <a:spcBef>
                <a:spcPts val="800"/>
              </a:spcBef>
              <a:spcAft>
                <a:spcPts val="0"/>
              </a:spcAft>
              <a:buFont typeface="Wingdings" pitchFamily="2" charset="2"/>
              <a:buChar char="ü"/>
            </a:pPr>
            <a:endParaRPr dirty="0">
              <a:latin typeface="Times New Roman"/>
              <a:ea typeface="Times New Roman"/>
              <a:cs typeface="Times New Roman"/>
              <a:sym typeface="Times New Roman"/>
            </a:endParaRPr>
          </a:p>
          <a:p>
            <a:pPr lvl="0" algn="l" rtl="0">
              <a:spcBef>
                <a:spcPts val="800"/>
              </a:spcBef>
              <a:spcAft>
                <a:spcPts val="0"/>
              </a:spcAft>
              <a:buSzPts val="1800"/>
              <a:buFont typeface="Wingdings" pitchFamily="2" charset="2"/>
              <a:buChar char="ü"/>
            </a:pPr>
            <a:r>
              <a:rPr lang="en" dirty="0">
                <a:latin typeface="Times New Roman"/>
                <a:ea typeface="Times New Roman"/>
                <a:cs typeface="Times New Roman"/>
                <a:sym typeface="Times New Roman"/>
              </a:rPr>
              <a:t>What made the event register as a form of racism for you?</a:t>
            </a:r>
            <a:endParaRPr dirty="0">
              <a:latin typeface="Times New Roman"/>
              <a:ea typeface="Times New Roman"/>
              <a:cs typeface="Times New Roman"/>
              <a:sym typeface="Times New Roman"/>
            </a:endParaRPr>
          </a:p>
          <a:p>
            <a:pPr marL="742950" lvl="0" indent="-285750" algn="l" rtl="0">
              <a:spcBef>
                <a:spcPts val="800"/>
              </a:spcBef>
              <a:spcAft>
                <a:spcPts val="0"/>
              </a:spcAft>
              <a:buFont typeface="Wingdings" pitchFamily="2" charset="2"/>
              <a:buChar char="ü"/>
            </a:pPr>
            <a:endParaRPr dirty="0">
              <a:latin typeface="Times New Roman"/>
              <a:ea typeface="Times New Roman"/>
              <a:cs typeface="Times New Roman"/>
              <a:sym typeface="Times New Roman"/>
            </a:endParaRPr>
          </a:p>
          <a:p>
            <a:pPr lvl="0" algn="l" rtl="0">
              <a:spcBef>
                <a:spcPts val="800"/>
              </a:spcBef>
              <a:spcAft>
                <a:spcPts val="0"/>
              </a:spcAft>
              <a:buSzPts val="1800"/>
              <a:buFont typeface="Wingdings" pitchFamily="2" charset="2"/>
              <a:buChar char="ü"/>
            </a:pPr>
            <a:r>
              <a:rPr lang="en" dirty="0">
                <a:latin typeface="Times New Roman"/>
                <a:ea typeface="Times New Roman"/>
                <a:cs typeface="Times New Roman"/>
                <a:sym typeface="Times New Roman"/>
              </a:rPr>
              <a:t>What were your reflective feelings in the event?</a:t>
            </a:r>
            <a:endParaRPr dirty="0">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121" name="Google Shape;121;p21"/>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a:t>Racism in Sport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br>
              <a:rPr lang="en-US" dirty="0"/>
            </a:br>
            <a:br>
              <a:rPr lang="en-US" dirty="0"/>
            </a:br>
            <a:br>
              <a:rPr lang="en-US" dirty="0"/>
            </a:br>
            <a:r>
              <a:rPr lang="en" dirty="0"/>
              <a:t>What </a:t>
            </a:r>
            <a:r>
              <a:rPr lang="en-US" dirty="0"/>
              <a:t>makes </a:t>
            </a:r>
            <a:r>
              <a:rPr lang="en" dirty="0"/>
              <a:t>RACISM</a:t>
            </a:r>
            <a:r>
              <a:rPr lang="en-US" dirty="0"/>
              <a:t> DEVIANT</a:t>
            </a:r>
            <a:r>
              <a:rPr lang="en" dirty="0"/>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577412" y="1178473"/>
            <a:ext cx="7242300" cy="4380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3200" dirty="0"/>
              <a:t>Deviant Racism...</a:t>
            </a:r>
            <a:endParaRPr sz="3200" dirty="0"/>
          </a:p>
        </p:txBody>
      </p:sp>
      <p:sp>
        <p:nvSpPr>
          <p:cNvPr id="134" name="Google Shape;134;p23"/>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dirty="0"/>
              <a:t>Effects</a:t>
            </a:r>
            <a:endParaRPr dirty="0"/>
          </a:p>
        </p:txBody>
      </p:sp>
      <p:pic>
        <p:nvPicPr>
          <p:cNvPr id="5" name="Picture 4">
            <a:extLst>
              <a:ext uri="{FF2B5EF4-FFF2-40B4-BE49-F238E27FC236}">
                <a16:creationId xmlns:a16="http://schemas.microsoft.com/office/drawing/2014/main" id="{2C7A4646-F373-7A42-B70F-00B265FA3003}"/>
              </a:ext>
            </a:extLst>
          </p:cNvPr>
          <p:cNvPicPr>
            <a:picLocks noChangeAspect="1"/>
          </p:cNvPicPr>
          <p:nvPr/>
        </p:nvPicPr>
        <p:blipFill>
          <a:blip r:embed="rId3"/>
          <a:stretch>
            <a:fillRect/>
          </a:stretch>
        </p:blipFill>
        <p:spPr>
          <a:xfrm rot="2543514">
            <a:off x="691762" y="2515434"/>
            <a:ext cx="1249545" cy="787214"/>
          </a:xfrm>
          <a:prstGeom prst="rect">
            <a:avLst/>
          </a:prstGeom>
        </p:spPr>
      </p:pic>
      <p:pic>
        <p:nvPicPr>
          <p:cNvPr id="6" name="Picture 5">
            <a:extLst>
              <a:ext uri="{FF2B5EF4-FFF2-40B4-BE49-F238E27FC236}">
                <a16:creationId xmlns:a16="http://schemas.microsoft.com/office/drawing/2014/main" id="{AD7805F3-55C3-704B-B066-DF75E5671FFC}"/>
              </a:ext>
            </a:extLst>
          </p:cNvPr>
          <p:cNvPicPr>
            <a:picLocks noChangeAspect="1"/>
          </p:cNvPicPr>
          <p:nvPr/>
        </p:nvPicPr>
        <p:blipFill>
          <a:blip r:embed="rId4"/>
          <a:stretch>
            <a:fillRect/>
          </a:stretch>
        </p:blipFill>
        <p:spPr>
          <a:xfrm>
            <a:off x="3333606" y="1891047"/>
            <a:ext cx="1729912" cy="1729912"/>
          </a:xfrm>
          <a:prstGeom prst="rect">
            <a:avLst/>
          </a:prstGeom>
        </p:spPr>
      </p:pic>
      <p:pic>
        <p:nvPicPr>
          <p:cNvPr id="2" name="Picture 1">
            <a:extLst>
              <a:ext uri="{FF2B5EF4-FFF2-40B4-BE49-F238E27FC236}">
                <a16:creationId xmlns:a16="http://schemas.microsoft.com/office/drawing/2014/main" id="{4B9E8189-D43D-6849-8F99-1E0AC1B5F1DF}"/>
              </a:ext>
            </a:extLst>
          </p:cNvPr>
          <p:cNvPicPr>
            <a:picLocks noChangeAspect="1"/>
          </p:cNvPicPr>
          <p:nvPr/>
        </p:nvPicPr>
        <p:blipFill>
          <a:blip r:embed="rId5"/>
          <a:stretch>
            <a:fillRect/>
          </a:stretch>
        </p:blipFill>
        <p:spPr>
          <a:xfrm rot="918901">
            <a:off x="6324030" y="1749923"/>
            <a:ext cx="2318237" cy="2318237"/>
          </a:xfrm>
          <a:prstGeom prst="rect">
            <a:avLst/>
          </a:prstGeom>
        </p:spPr>
      </p:pic>
      <p:sp>
        <p:nvSpPr>
          <p:cNvPr id="133" name="Google Shape;133;p23"/>
          <p:cNvSpPr txBox="1">
            <a:spLocks noGrp="1"/>
          </p:cNvSpPr>
          <p:nvPr>
            <p:ph type="body" idx="1"/>
          </p:nvPr>
        </p:nvSpPr>
        <p:spPr>
          <a:xfrm>
            <a:off x="668857" y="2855477"/>
            <a:ext cx="7924159" cy="2219100"/>
          </a:xfrm>
          <a:prstGeom prst="rect">
            <a:avLst/>
          </a:prstGeom>
        </p:spPr>
        <p:txBody>
          <a:bodyPr spcFirstLastPara="1" wrap="square" lIns="68575" tIns="34275" rIns="68575" bIns="34275" anchor="t" anchorCtr="0">
            <a:noAutofit/>
          </a:bodyPr>
          <a:lstStyle/>
          <a:p>
            <a:pPr marL="0" lvl="0" indent="0" rtl="0">
              <a:spcBef>
                <a:spcPts val="800"/>
              </a:spcBef>
              <a:spcAft>
                <a:spcPts val="0"/>
              </a:spcAft>
              <a:buNone/>
            </a:pPr>
            <a:r>
              <a:rPr lang="en" sz="5400" b="1" dirty="0">
                <a:solidFill>
                  <a:srgbClr val="0070C0"/>
                </a:solidFill>
                <a:latin typeface="Times New Roman" panose="02020603050405020304" pitchFamily="18" charset="0"/>
                <a:ea typeface="Times New Roman"/>
                <a:cs typeface="Times New Roman" panose="02020603050405020304" pitchFamily="18" charset="0"/>
                <a:sym typeface="Times New Roman"/>
              </a:rPr>
              <a:t>Money - Power -Influence</a:t>
            </a:r>
            <a:endParaRPr sz="5400" b="1" dirty="0">
              <a:solidFill>
                <a:srgbClr val="0070C0"/>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800"/>
              </a:spcBef>
              <a:spcAft>
                <a:spcPts val="0"/>
              </a:spcAft>
              <a:buNone/>
            </a:pPr>
            <a:endParaRPr sz="3600" dirty="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2" name="Picture 1">
            <a:extLst>
              <a:ext uri="{FF2B5EF4-FFF2-40B4-BE49-F238E27FC236}">
                <a16:creationId xmlns:a16="http://schemas.microsoft.com/office/drawing/2014/main" id="{4981CE3B-548E-9046-9C98-2E6D29D6DAF3}"/>
              </a:ext>
            </a:extLst>
          </p:cNvPr>
          <p:cNvPicPr>
            <a:picLocks noChangeAspect="1"/>
          </p:cNvPicPr>
          <p:nvPr/>
        </p:nvPicPr>
        <p:blipFill>
          <a:blip r:embed="rId3"/>
          <a:stretch>
            <a:fillRect/>
          </a:stretch>
        </p:blipFill>
        <p:spPr>
          <a:xfrm rot="2721098">
            <a:off x="3423116" y="630926"/>
            <a:ext cx="3403553" cy="2144238"/>
          </a:xfrm>
          <a:prstGeom prst="rect">
            <a:avLst/>
          </a:prstGeom>
        </p:spPr>
      </p:pic>
      <p:sp>
        <p:nvSpPr>
          <p:cNvPr id="140" name="Google Shape;140;p24"/>
          <p:cNvSpPr txBox="1">
            <a:spLocks noGrp="1"/>
          </p:cNvSpPr>
          <p:nvPr>
            <p:ph type="body" idx="3"/>
          </p:nvPr>
        </p:nvSpPr>
        <p:spPr>
          <a:xfrm>
            <a:off x="3918858" y="424203"/>
            <a:ext cx="4988400" cy="5226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r>
              <a:rPr lang="en"/>
              <a:t>Effect </a:t>
            </a:r>
            <a:endParaRPr/>
          </a:p>
        </p:txBody>
      </p:sp>
      <p:sp>
        <p:nvSpPr>
          <p:cNvPr id="139" name="Google Shape;139;p24"/>
          <p:cNvSpPr txBox="1">
            <a:spLocks noGrp="1"/>
          </p:cNvSpPr>
          <p:nvPr>
            <p:ph type="body" idx="2"/>
          </p:nvPr>
        </p:nvSpPr>
        <p:spPr>
          <a:xfrm>
            <a:off x="375394" y="1846540"/>
            <a:ext cx="7242600" cy="476400"/>
          </a:xfrm>
          <a:prstGeom prst="rect">
            <a:avLst/>
          </a:prstGeom>
        </p:spPr>
        <p:txBody>
          <a:bodyPr spcFirstLastPara="1" wrap="square" lIns="68575" tIns="34275" rIns="68575" bIns="34275" anchor="t" anchorCtr="0">
            <a:noAutofit/>
          </a:bodyPr>
          <a:lstStyle/>
          <a:p>
            <a:pPr marL="457200" lvl="0" indent="-838200" algn="ctr" rtl="0">
              <a:spcBef>
                <a:spcPts val="800"/>
              </a:spcBef>
              <a:spcAft>
                <a:spcPts val="0"/>
              </a:spcAft>
              <a:buClr>
                <a:schemeClr val="accent1"/>
              </a:buClr>
              <a:buSzPts val="9600"/>
              <a:buAutoNum type="arabicPeriod"/>
            </a:pPr>
            <a:r>
              <a:rPr lang="en" sz="9600" b="1" dirty="0">
                <a:solidFill>
                  <a:schemeClr val="accent1"/>
                </a:solidFill>
              </a:rPr>
              <a:t>Money</a:t>
            </a:r>
            <a:endParaRPr sz="9600" b="1" dirty="0">
              <a:solidFill>
                <a:schemeClr val="accent1"/>
              </a:solidFill>
            </a:endParaRPr>
          </a:p>
        </p:txBody>
      </p:sp>
      <p:pic>
        <p:nvPicPr>
          <p:cNvPr id="3" name="Picture 2">
            <a:extLst>
              <a:ext uri="{FF2B5EF4-FFF2-40B4-BE49-F238E27FC236}">
                <a16:creationId xmlns:a16="http://schemas.microsoft.com/office/drawing/2014/main" id="{EC21D1B9-1D40-3045-AD46-7B49F70D6FA1}"/>
              </a:ext>
            </a:extLst>
          </p:cNvPr>
          <p:cNvPicPr>
            <a:picLocks noChangeAspect="1"/>
          </p:cNvPicPr>
          <p:nvPr/>
        </p:nvPicPr>
        <p:blipFill>
          <a:blip r:embed="rId3"/>
          <a:stretch>
            <a:fillRect/>
          </a:stretch>
        </p:blipFill>
        <p:spPr>
          <a:xfrm rot="1910374">
            <a:off x="4774018" y="3417296"/>
            <a:ext cx="2221444" cy="1399510"/>
          </a:xfrm>
          <a:prstGeom prst="rect">
            <a:avLst/>
          </a:prstGeom>
        </p:spPr>
      </p:pic>
      <p:pic>
        <p:nvPicPr>
          <p:cNvPr id="4" name="Picture 3">
            <a:extLst>
              <a:ext uri="{FF2B5EF4-FFF2-40B4-BE49-F238E27FC236}">
                <a16:creationId xmlns:a16="http://schemas.microsoft.com/office/drawing/2014/main" id="{0E2DFD43-4507-434A-AA7C-CCC9AEC232FC}"/>
              </a:ext>
            </a:extLst>
          </p:cNvPr>
          <p:cNvPicPr>
            <a:picLocks noChangeAspect="1"/>
          </p:cNvPicPr>
          <p:nvPr/>
        </p:nvPicPr>
        <p:blipFill>
          <a:blip r:embed="rId3"/>
          <a:stretch>
            <a:fillRect/>
          </a:stretch>
        </p:blipFill>
        <p:spPr>
          <a:xfrm rot="2543514">
            <a:off x="6458791" y="2829071"/>
            <a:ext cx="1249545" cy="787214"/>
          </a:xfrm>
          <a:prstGeom prst="rect">
            <a:avLst/>
          </a:prstGeom>
        </p:spPr>
      </p:pic>
    </p:spTree>
  </p:cSld>
  <p:clrMapOvr>
    <a:masterClrMapping/>
  </p:clrMapOvr>
</p:sld>
</file>

<file path=ppt/theme/theme1.xml><?xml version="1.0" encoding="utf-8"?>
<a:theme xmlns:a="http://schemas.openxmlformats.org/drawingml/2006/main" name="Custom Design">
  <a:themeElements>
    <a:clrScheme name="Blue">
      <a:dk1>
        <a:srgbClr val="000000"/>
      </a:dk1>
      <a:lt1>
        <a:srgbClr val="FFFFFF"/>
      </a:lt1>
      <a:dk2>
        <a:srgbClr val="44546A"/>
      </a:dk2>
      <a:lt2>
        <a:srgbClr val="E7E6E6"/>
      </a:lt2>
      <a:accent1>
        <a:srgbClr val="004684"/>
      </a:accent1>
      <a:accent2>
        <a:srgbClr val="FDB931"/>
      </a:accent2>
      <a:accent3>
        <a:srgbClr val="666666"/>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1389</Words>
  <Application>Microsoft Macintosh PowerPoint</Application>
  <PresentationFormat>On-screen Show (16:9)</PresentationFormat>
  <Paragraphs>134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Georgia</vt:lpstr>
      <vt:lpstr>Helvetica Neue</vt:lpstr>
      <vt:lpstr>Noto Sans Symbols</vt:lpstr>
      <vt:lpstr>Times New Roman</vt:lpstr>
      <vt:lpstr>Wingdings</vt:lpstr>
      <vt:lpstr>Custom Design</vt:lpstr>
      <vt:lpstr>Deviant Racism</vt:lpstr>
      <vt:lpstr>Session Goals</vt:lpstr>
      <vt:lpstr>Session Goals cont.</vt:lpstr>
      <vt:lpstr>Rationale</vt:lpstr>
      <vt:lpstr>Key Terms</vt:lpstr>
      <vt:lpstr>Shedding Light on Racism in Sport</vt:lpstr>
      <vt:lpstr>   What makes RACISM DEVIANT?</vt:lpstr>
      <vt:lpstr>Deviant Racism...</vt:lpstr>
      <vt:lpstr>PowerPoint Presentation</vt:lpstr>
      <vt:lpstr>Relevant Literature</vt:lpstr>
      <vt:lpstr>New York Times (March 12, 2019)</vt:lpstr>
      <vt:lpstr>The Michigan Daily (November 4, 2018)</vt:lpstr>
      <vt:lpstr>PowerPoint Presentation</vt:lpstr>
      <vt:lpstr>Relevant Literature</vt:lpstr>
      <vt:lpstr>Spark Change: Underlying Research Goals</vt:lpstr>
      <vt:lpstr>PowerPoint Presentation</vt:lpstr>
      <vt:lpstr>Relevant Literature</vt:lpstr>
      <vt:lpstr>Relevant Literature</vt:lpstr>
      <vt:lpstr>PowerPoint Presentation</vt:lpstr>
      <vt:lpstr>Implications for Research</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Deviant Racism</dc:title>
  <cp:lastModifiedBy>Michael Gyura</cp:lastModifiedBy>
  <cp:revision>10</cp:revision>
  <dcterms:modified xsi:type="dcterms:W3CDTF">2019-06-04T13:20:02Z</dcterms:modified>
</cp:coreProperties>
</file>